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sldIdLst>
    <p:sldId id="256" r:id="rId5"/>
    <p:sldId id="263" r:id="rId6"/>
    <p:sldId id="267" r:id="rId7"/>
    <p:sldId id="268" r:id="rId8"/>
    <p:sldId id="271" r:id="rId9"/>
    <p:sldId id="270" r:id="rId10"/>
    <p:sldId id="272" r:id="rId11"/>
    <p:sldId id="274" r:id="rId12"/>
    <p:sldId id="273" r:id="rId13"/>
    <p:sldId id="258" r:id="rId14"/>
    <p:sldId id="260"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odziej, Katherine" initials="KK" lastIdx="2" clrIdx="0">
    <p:extLst>
      <p:ext uri="{19B8F6BF-5375-455C-9EA6-DF929625EA0E}">
        <p15:presenceInfo xmlns:p15="http://schemas.microsoft.com/office/powerpoint/2012/main" userId="S::kkolodziej@lockton.com::d3656fee-dafe-43fe-ba5d-ff4582b20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3F9"/>
    <a:srgbClr val="F9FBFD"/>
    <a:srgbClr val="EAF2FA"/>
    <a:srgbClr val="0000FF"/>
    <a:srgbClr val="CC3300"/>
    <a:srgbClr val="9900FF"/>
    <a:srgbClr val="FF9900"/>
    <a:srgbClr val="006666"/>
    <a:srgbClr val="B07BD7"/>
    <a:srgbClr val="EEEC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Brewer" userId="cae47bb1-afbd-4387-a569-02696eabc9c0" providerId="ADAL" clId="{A7F3247A-B0BD-42D9-AE8C-972F3A5C1DA7}"/>
    <pc:docChg chg="modSld">
      <pc:chgData name="Donna Brewer" userId="cae47bb1-afbd-4387-a569-02696eabc9c0" providerId="ADAL" clId="{A7F3247A-B0BD-42D9-AE8C-972F3A5C1DA7}" dt="2023-11-01T19:23:53.972" v="52" actId="20577"/>
      <pc:docMkLst>
        <pc:docMk/>
      </pc:docMkLst>
      <pc:sldChg chg="modSp mod">
        <pc:chgData name="Donna Brewer" userId="cae47bb1-afbd-4387-a569-02696eabc9c0" providerId="ADAL" clId="{A7F3247A-B0BD-42D9-AE8C-972F3A5C1DA7}" dt="2023-11-01T19:23:53.972" v="52" actId="20577"/>
        <pc:sldMkLst>
          <pc:docMk/>
          <pc:sldMk cId="387017802" sldId="260"/>
        </pc:sldMkLst>
        <pc:spChg chg="mod">
          <ac:chgData name="Donna Brewer" userId="cae47bb1-afbd-4387-a569-02696eabc9c0" providerId="ADAL" clId="{A7F3247A-B0BD-42D9-AE8C-972F3A5C1DA7}" dt="2023-11-01T19:23:53.972" v="52" actId="20577"/>
          <ac:spMkLst>
            <pc:docMk/>
            <pc:sldMk cId="387017802" sldId="260"/>
            <ac:spMk id="10" creationId="{5BEFB2C8-B782-4BE6-9976-10DA7718C56B}"/>
          </ac:spMkLst>
        </pc:spChg>
      </pc:sldChg>
      <pc:sldChg chg="modSp mod">
        <pc:chgData name="Donna Brewer" userId="cae47bb1-afbd-4387-a569-02696eabc9c0" providerId="ADAL" clId="{A7F3247A-B0BD-42D9-AE8C-972F3A5C1DA7}" dt="2023-11-01T18:50:56.435" v="9" actId="13926"/>
        <pc:sldMkLst>
          <pc:docMk/>
          <pc:sldMk cId="708650208" sldId="271"/>
        </pc:sldMkLst>
        <pc:spChg chg="mod">
          <ac:chgData name="Donna Brewer" userId="cae47bb1-afbd-4387-a569-02696eabc9c0" providerId="ADAL" clId="{A7F3247A-B0BD-42D9-AE8C-972F3A5C1DA7}" dt="2023-11-01T18:50:56.435" v="9" actId="13926"/>
          <ac:spMkLst>
            <pc:docMk/>
            <pc:sldMk cId="708650208" sldId="271"/>
            <ac:spMk id="7" creationId="{CB15BAB7-B7F0-4313-8CA9-A761C512D0FD}"/>
          </ac:spMkLst>
        </pc:spChg>
      </pc:sldChg>
    </pc:docChg>
  </pc:docChgLst>
  <pc:docChgLst>
    <pc:chgData name="Denise White-Patterson" userId="44f646a0-2f69-434c-9bbf-a5aaa4f40570" providerId="ADAL" clId="{348B8213-3C99-43F9-B9E7-9E2D2EDA1F3E}"/>
    <pc:docChg chg="custSel modSld">
      <pc:chgData name="Denise White-Patterson" userId="44f646a0-2f69-434c-9bbf-a5aaa4f40570" providerId="ADAL" clId="{348B8213-3C99-43F9-B9E7-9E2D2EDA1F3E}" dt="2023-10-18T00:19:19.385" v="68" actId="1076"/>
      <pc:docMkLst>
        <pc:docMk/>
      </pc:docMkLst>
      <pc:sldChg chg="modSp mod">
        <pc:chgData name="Denise White-Patterson" userId="44f646a0-2f69-434c-9bbf-a5aaa4f40570" providerId="ADAL" clId="{348B8213-3C99-43F9-B9E7-9E2D2EDA1F3E}" dt="2023-10-18T00:15:16.830" v="0" actId="1076"/>
        <pc:sldMkLst>
          <pc:docMk/>
          <pc:sldMk cId="2367523788" sldId="263"/>
        </pc:sldMkLst>
        <pc:spChg chg="mod">
          <ac:chgData name="Denise White-Patterson" userId="44f646a0-2f69-434c-9bbf-a5aaa4f40570" providerId="ADAL" clId="{348B8213-3C99-43F9-B9E7-9E2D2EDA1F3E}" dt="2023-10-18T00:15:16.830" v="0" actId="1076"/>
          <ac:spMkLst>
            <pc:docMk/>
            <pc:sldMk cId="2367523788" sldId="263"/>
            <ac:spMk id="7" creationId="{CB15BAB7-B7F0-4313-8CA9-A761C512D0FD}"/>
          </ac:spMkLst>
        </pc:spChg>
      </pc:sldChg>
      <pc:sldChg chg="modSp mod">
        <pc:chgData name="Denise White-Patterson" userId="44f646a0-2f69-434c-9bbf-a5aaa4f40570" providerId="ADAL" clId="{348B8213-3C99-43F9-B9E7-9E2D2EDA1F3E}" dt="2023-10-18T00:15:28.916" v="1" actId="255"/>
        <pc:sldMkLst>
          <pc:docMk/>
          <pc:sldMk cId="1339749359" sldId="268"/>
        </pc:sldMkLst>
        <pc:spChg chg="mod">
          <ac:chgData name="Denise White-Patterson" userId="44f646a0-2f69-434c-9bbf-a5aaa4f40570" providerId="ADAL" clId="{348B8213-3C99-43F9-B9E7-9E2D2EDA1F3E}" dt="2023-10-18T00:15:28.916" v="1" actId="255"/>
          <ac:spMkLst>
            <pc:docMk/>
            <pc:sldMk cId="1339749359" sldId="268"/>
            <ac:spMk id="11" creationId="{043E3117-155D-47CD-985F-035E57E28213}"/>
          </ac:spMkLst>
        </pc:spChg>
      </pc:sldChg>
      <pc:sldChg chg="modSp mod">
        <pc:chgData name="Denise White-Patterson" userId="44f646a0-2f69-434c-9bbf-a5aaa4f40570" providerId="ADAL" clId="{348B8213-3C99-43F9-B9E7-9E2D2EDA1F3E}" dt="2023-10-18T00:17:03.546" v="52" actId="33524"/>
        <pc:sldMkLst>
          <pc:docMk/>
          <pc:sldMk cId="1444558877" sldId="270"/>
        </pc:sldMkLst>
        <pc:spChg chg="mod">
          <ac:chgData name="Denise White-Patterson" userId="44f646a0-2f69-434c-9bbf-a5aaa4f40570" providerId="ADAL" clId="{348B8213-3C99-43F9-B9E7-9E2D2EDA1F3E}" dt="2023-10-18T00:17:03.546" v="52" actId="33524"/>
          <ac:spMkLst>
            <pc:docMk/>
            <pc:sldMk cId="1444558877" sldId="270"/>
            <ac:spMk id="7" creationId="{CB15BAB7-B7F0-4313-8CA9-A761C512D0FD}"/>
          </ac:spMkLst>
        </pc:spChg>
      </pc:sldChg>
      <pc:sldChg chg="modSp mod">
        <pc:chgData name="Denise White-Patterson" userId="44f646a0-2f69-434c-9bbf-a5aaa4f40570" providerId="ADAL" clId="{348B8213-3C99-43F9-B9E7-9E2D2EDA1F3E}" dt="2023-10-18T00:18:18.156" v="61" actId="255"/>
        <pc:sldMkLst>
          <pc:docMk/>
          <pc:sldMk cId="708650208" sldId="271"/>
        </pc:sldMkLst>
        <pc:spChg chg="mod">
          <ac:chgData name="Denise White-Patterson" userId="44f646a0-2f69-434c-9bbf-a5aaa4f40570" providerId="ADAL" clId="{348B8213-3C99-43F9-B9E7-9E2D2EDA1F3E}" dt="2023-10-18T00:18:18.156" v="61" actId="255"/>
          <ac:spMkLst>
            <pc:docMk/>
            <pc:sldMk cId="708650208" sldId="271"/>
            <ac:spMk id="2" creationId="{802FB80D-83E7-4A5D-A29A-EB4DE082D78C}"/>
          </ac:spMkLst>
        </pc:spChg>
        <pc:spChg chg="mod">
          <ac:chgData name="Denise White-Patterson" userId="44f646a0-2f69-434c-9bbf-a5aaa4f40570" providerId="ADAL" clId="{348B8213-3C99-43F9-B9E7-9E2D2EDA1F3E}" dt="2023-10-18T00:16:29.032" v="51" actId="13926"/>
          <ac:spMkLst>
            <pc:docMk/>
            <pc:sldMk cId="708650208" sldId="271"/>
            <ac:spMk id="7" creationId="{CB15BAB7-B7F0-4313-8CA9-A761C512D0FD}"/>
          </ac:spMkLst>
        </pc:spChg>
      </pc:sldChg>
      <pc:sldChg chg="modSp mod">
        <pc:chgData name="Denise White-Patterson" userId="44f646a0-2f69-434c-9bbf-a5aaa4f40570" providerId="ADAL" clId="{348B8213-3C99-43F9-B9E7-9E2D2EDA1F3E}" dt="2023-10-18T00:18:08.370" v="60" actId="14100"/>
        <pc:sldMkLst>
          <pc:docMk/>
          <pc:sldMk cId="1644180443" sldId="272"/>
        </pc:sldMkLst>
        <pc:spChg chg="mod">
          <ac:chgData name="Denise White-Patterson" userId="44f646a0-2f69-434c-9bbf-a5aaa4f40570" providerId="ADAL" clId="{348B8213-3C99-43F9-B9E7-9E2D2EDA1F3E}" dt="2023-10-18T00:18:08.370" v="60" actId="14100"/>
          <ac:spMkLst>
            <pc:docMk/>
            <pc:sldMk cId="1644180443" sldId="272"/>
            <ac:spMk id="2" creationId="{007CBA8A-5CA0-4850-BD14-55E3DBA29B46}"/>
          </ac:spMkLst>
        </pc:spChg>
        <pc:spChg chg="mod">
          <ac:chgData name="Denise White-Patterson" userId="44f646a0-2f69-434c-9bbf-a5aaa4f40570" providerId="ADAL" clId="{348B8213-3C99-43F9-B9E7-9E2D2EDA1F3E}" dt="2023-10-18T00:17:35.926" v="55" actId="33524"/>
          <ac:spMkLst>
            <pc:docMk/>
            <pc:sldMk cId="1644180443" sldId="272"/>
            <ac:spMk id="7" creationId="{CB15BAB7-B7F0-4313-8CA9-A761C512D0FD}"/>
          </ac:spMkLst>
        </pc:spChg>
      </pc:sldChg>
      <pc:sldChg chg="modSp mod">
        <pc:chgData name="Denise White-Patterson" userId="44f646a0-2f69-434c-9bbf-a5aaa4f40570" providerId="ADAL" clId="{348B8213-3C99-43F9-B9E7-9E2D2EDA1F3E}" dt="2023-10-18T00:19:19.385" v="68" actId="1076"/>
        <pc:sldMkLst>
          <pc:docMk/>
          <pc:sldMk cId="2733864883" sldId="273"/>
        </pc:sldMkLst>
        <pc:spChg chg="mod">
          <ac:chgData name="Denise White-Patterson" userId="44f646a0-2f69-434c-9bbf-a5aaa4f40570" providerId="ADAL" clId="{348B8213-3C99-43F9-B9E7-9E2D2EDA1F3E}" dt="2023-10-18T00:19:15.271" v="67" actId="1076"/>
          <ac:spMkLst>
            <pc:docMk/>
            <pc:sldMk cId="2733864883" sldId="273"/>
            <ac:spMk id="3" creationId="{E3D1373F-B0BA-4B10-89E4-B5C48EC9A288}"/>
          </ac:spMkLst>
        </pc:spChg>
        <pc:picChg chg="mod">
          <ac:chgData name="Denise White-Patterson" userId="44f646a0-2f69-434c-9bbf-a5aaa4f40570" providerId="ADAL" clId="{348B8213-3C99-43F9-B9E7-9E2D2EDA1F3E}" dt="2023-10-18T00:19:19.385" v="68" actId="1076"/>
          <ac:picMkLst>
            <pc:docMk/>
            <pc:sldMk cId="2733864883" sldId="273"/>
            <ac:picMk id="5" creationId="{67213B8F-E25C-4A55-BC1E-59CB07223B87}"/>
          </ac:picMkLst>
        </pc:picChg>
        <pc:picChg chg="mod">
          <ac:chgData name="Denise White-Patterson" userId="44f646a0-2f69-434c-9bbf-a5aaa4f40570" providerId="ADAL" clId="{348B8213-3C99-43F9-B9E7-9E2D2EDA1F3E}" dt="2023-10-18T00:19:10.004" v="66" actId="14100"/>
          <ac:picMkLst>
            <pc:docMk/>
            <pc:sldMk cId="2733864883" sldId="273"/>
            <ac:picMk id="12" creationId="{09F5A034-8ECD-4E2B-AF7E-A3329F915898}"/>
          </ac:picMkLst>
        </pc:picChg>
      </pc:sldChg>
      <pc:sldChg chg="modSp mod">
        <pc:chgData name="Denise White-Patterson" userId="44f646a0-2f69-434c-9bbf-a5aaa4f40570" providerId="ADAL" clId="{348B8213-3C99-43F9-B9E7-9E2D2EDA1F3E}" dt="2023-10-18T00:18:45.460" v="64" actId="33524"/>
        <pc:sldMkLst>
          <pc:docMk/>
          <pc:sldMk cId="513648665" sldId="274"/>
        </pc:sldMkLst>
        <pc:spChg chg="mod">
          <ac:chgData name="Denise White-Patterson" userId="44f646a0-2f69-434c-9bbf-a5aaa4f40570" providerId="ADAL" clId="{348B8213-3C99-43F9-B9E7-9E2D2EDA1F3E}" dt="2023-10-18T00:18:45.460" v="64" actId="33524"/>
          <ac:spMkLst>
            <pc:docMk/>
            <pc:sldMk cId="513648665" sldId="274"/>
            <ac:spMk id="10" creationId="{BA8E1A0B-EE7B-432C-A157-9E156CC2AB0E}"/>
          </ac:spMkLst>
        </pc:spChg>
        <pc:spChg chg="mod">
          <ac:chgData name="Denise White-Patterson" userId="44f646a0-2f69-434c-9bbf-a5aaa4f40570" providerId="ADAL" clId="{348B8213-3C99-43F9-B9E7-9E2D2EDA1F3E}" dt="2023-10-18T00:18:33.984" v="62" actId="27107"/>
          <ac:spMkLst>
            <pc:docMk/>
            <pc:sldMk cId="513648665" sldId="274"/>
            <ac:spMk id="12" creationId="{ADA49500-A79C-4E92-9FFF-E6091B422F8F}"/>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0-29T11:44:28.140" idx="1">
    <p:pos x="10" y="10"/>
    <p:text/>
    <p:extLst>
      <p:ext uri="{C676402C-5697-4E1C-873F-D02D1690AC5C}">
        <p15:threadingInfo xmlns:p15="http://schemas.microsoft.com/office/powerpoint/2012/main" timeZoneBias="240"/>
      </p:ext>
    </p:extLst>
  </p:cm>
  <p:cm authorId="1" dt="2021-10-29T11:44:31.154" idx="2">
    <p:pos x="106" y="106"/>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E08A4-B5DC-496A-A0D5-0F3A0FA4DB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83FE01-2C38-4B80-8727-689FB18EDA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0DA420-2CF7-44FD-B1BA-939B76C43A8E}"/>
              </a:ext>
            </a:extLst>
          </p:cNvPr>
          <p:cNvSpPr>
            <a:spLocks noGrp="1"/>
          </p:cNvSpPr>
          <p:nvPr>
            <p:ph type="dt" sz="half" idx="10"/>
          </p:nvPr>
        </p:nvSpPr>
        <p:spPr/>
        <p:txBody>
          <a:bodyPr/>
          <a:lstStyle/>
          <a:p>
            <a:fld id="{E6EC7E1D-5E03-476E-916D-A116B816CDD0}" type="datetimeFigureOut">
              <a:rPr lang="en-US" smtClean="0"/>
              <a:t>11/1/2023</a:t>
            </a:fld>
            <a:endParaRPr lang="en-US" dirty="0"/>
          </a:p>
        </p:txBody>
      </p:sp>
      <p:sp>
        <p:nvSpPr>
          <p:cNvPr id="5" name="Footer Placeholder 4">
            <a:extLst>
              <a:ext uri="{FF2B5EF4-FFF2-40B4-BE49-F238E27FC236}">
                <a16:creationId xmlns:a16="http://schemas.microsoft.com/office/drawing/2014/main" id="{8829683E-87D0-49D7-8707-7E14664344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A19CF7-E1C7-4187-ACA7-F299C6C91337}"/>
              </a:ext>
            </a:extLst>
          </p:cNvPr>
          <p:cNvSpPr>
            <a:spLocks noGrp="1"/>
          </p:cNvSpPr>
          <p:nvPr>
            <p:ph type="sldNum" sz="quarter" idx="12"/>
          </p:nvPr>
        </p:nvSpPr>
        <p:spPr/>
        <p:txBody>
          <a:bodyPr/>
          <a:lstStyle/>
          <a:p>
            <a:fld id="{E9044666-2668-48C1-B725-E8989C732954}" type="slidenum">
              <a:rPr lang="en-US" smtClean="0"/>
              <a:t>‹#›</a:t>
            </a:fld>
            <a:endParaRPr lang="en-US" dirty="0"/>
          </a:p>
        </p:txBody>
      </p:sp>
    </p:spTree>
    <p:extLst>
      <p:ext uri="{BB962C8B-B14F-4D97-AF65-F5344CB8AC3E}">
        <p14:creationId xmlns:p14="http://schemas.microsoft.com/office/powerpoint/2010/main" val="4281652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55F7-8571-447C-B746-93284FED47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F7969E-014D-4442-B691-0C8CAFAF4A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2AEAB-C524-4413-A77A-180C2E24C5CE}"/>
              </a:ext>
            </a:extLst>
          </p:cNvPr>
          <p:cNvSpPr>
            <a:spLocks noGrp="1"/>
          </p:cNvSpPr>
          <p:nvPr>
            <p:ph type="dt" sz="half" idx="10"/>
          </p:nvPr>
        </p:nvSpPr>
        <p:spPr/>
        <p:txBody>
          <a:bodyPr/>
          <a:lstStyle/>
          <a:p>
            <a:fld id="{E6EC7E1D-5E03-476E-916D-A116B816CDD0}" type="datetimeFigureOut">
              <a:rPr lang="en-US" smtClean="0"/>
              <a:t>11/1/2023</a:t>
            </a:fld>
            <a:endParaRPr lang="en-US" dirty="0"/>
          </a:p>
        </p:txBody>
      </p:sp>
      <p:sp>
        <p:nvSpPr>
          <p:cNvPr id="5" name="Footer Placeholder 4">
            <a:extLst>
              <a:ext uri="{FF2B5EF4-FFF2-40B4-BE49-F238E27FC236}">
                <a16:creationId xmlns:a16="http://schemas.microsoft.com/office/drawing/2014/main" id="{1F272185-B48C-4702-A7CA-F1F49E6880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B3B4BD-9FAF-4013-BBA5-B7CEF9791F1C}"/>
              </a:ext>
            </a:extLst>
          </p:cNvPr>
          <p:cNvSpPr>
            <a:spLocks noGrp="1"/>
          </p:cNvSpPr>
          <p:nvPr>
            <p:ph type="sldNum" sz="quarter" idx="12"/>
          </p:nvPr>
        </p:nvSpPr>
        <p:spPr/>
        <p:txBody>
          <a:bodyPr/>
          <a:lstStyle/>
          <a:p>
            <a:fld id="{E9044666-2668-48C1-B725-E8989C732954}" type="slidenum">
              <a:rPr lang="en-US" smtClean="0"/>
              <a:t>‹#›</a:t>
            </a:fld>
            <a:endParaRPr lang="en-US" dirty="0"/>
          </a:p>
        </p:txBody>
      </p:sp>
    </p:spTree>
    <p:extLst>
      <p:ext uri="{BB962C8B-B14F-4D97-AF65-F5344CB8AC3E}">
        <p14:creationId xmlns:p14="http://schemas.microsoft.com/office/powerpoint/2010/main" val="291367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8AEE37-4816-4F35-BF0D-5860F7BCB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3C5C39-58B5-4E89-9524-AB5EFFF319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37E2F-3322-4384-BEAF-CE67154439CB}"/>
              </a:ext>
            </a:extLst>
          </p:cNvPr>
          <p:cNvSpPr>
            <a:spLocks noGrp="1"/>
          </p:cNvSpPr>
          <p:nvPr>
            <p:ph type="dt" sz="half" idx="10"/>
          </p:nvPr>
        </p:nvSpPr>
        <p:spPr/>
        <p:txBody>
          <a:bodyPr/>
          <a:lstStyle/>
          <a:p>
            <a:fld id="{E6EC7E1D-5E03-476E-916D-A116B816CDD0}" type="datetimeFigureOut">
              <a:rPr lang="en-US" smtClean="0"/>
              <a:t>11/1/2023</a:t>
            </a:fld>
            <a:endParaRPr lang="en-US" dirty="0"/>
          </a:p>
        </p:txBody>
      </p:sp>
      <p:sp>
        <p:nvSpPr>
          <p:cNvPr id="5" name="Footer Placeholder 4">
            <a:extLst>
              <a:ext uri="{FF2B5EF4-FFF2-40B4-BE49-F238E27FC236}">
                <a16:creationId xmlns:a16="http://schemas.microsoft.com/office/drawing/2014/main" id="{70A69B12-8CB0-411E-8B36-D18A48D04A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08D14E-92CB-4D86-9912-8D92BC0FC015}"/>
              </a:ext>
            </a:extLst>
          </p:cNvPr>
          <p:cNvSpPr>
            <a:spLocks noGrp="1"/>
          </p:cNvSpPr>
          <p:nvPr>
            <p:ph type="sldNum" sz="quarter" idx="12"/>
          </p:nvPr>
        </p:nvSpPr>
        <p:spPr/>
        <p:txBody>
          <a:bodyPr/>
          <a:lstStyle/>
          <a:p>
            <a:fld id="{E9044666-2668-48C1-B725-E8989C732954}" type="slidenum">
              <a:rPr lang="en-US" smtClean="0"/>
              <a:t>‹#›</a:t>
            </a:fld>
            <a:endParaRPr lang="en-US" dirty="0"/>
          </a:p>
        </p:txBody>
      </p:sp>
    </p:spTree>
    <p:extLst>
      <p:ext uri="{BB962C8B-B14F-4D97-AF65-F5344CB8AC3E}">
        <p14:creationId xmlns:p14="http://schemas.microsoft.com/office/powerpoint/2010/main" val="3574313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C1D24E0F-905A-4AE6-9647-E69C2D6501D3}" type="slidenum">
              <a:rPr lang="en-US"/>
              <a:pPr>
                <a:defRPr/>
              </a:pPr>
              <a:t>‹#›</a:t>
            </a:fld>
            <a:endParaRPr lang="en-US" dirty="0"/>
          </a:p>
        </p:txBody>
      </p:sp>
    </p:spTree>
    <p:extLst>
      <p:ext uri="{BB962C8B-B14F-4D97-AF65-F5344CB8AC3E}">
        <p14:creationId xmlns:p14="http://schemas.microsoft.com/office/powerpoint/2010/main" val="54311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975A4-E7BB-4A66-B5F4-A67E0FC4B5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570F62-F79C-42E7-AE94-9C1BE1F5FA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12D6DD-52EF-47D6-897E-09F589A6959A}"/>
              </a:ext>
            </a:extLst>
          </p:cNvPr>
          <p:cNvSpPr>
            <a:spLocks noGrp="1"/>
          </p:cNvSpPr>
          <p:nvPr>
            <p:ph type="dt" sz="half" idx="10"/>
          </p:nvPr>
        </p:nvSpPr>
        <p:spPr/>
        <p:txBody>
          <a:bodyPr/>
          <a:lstStyle/>
          <a:p>
            <a:fld id="{E6EC7E1D-5E03-476E-916D-A116B816CDD0}" type="datetimeFigureOut">
              <a:rPr lang="en-US" smtClean="0"/>
              <a:t>11/1/2023</a:t>
            </a:fld>
            <a:endParaRPr lang="en-US" dirty="0"/>
          </a:p>
        </p:txBody>
      </p:sp>
      <p:sp>
        <p:nvSpPr>
          <p:cNvPr id="5" name="Footer Placeholder 4">
            <a:extLst>
              <a:ext uri="{FF2B5EF4-FFF2-40B4-BE49-F238E27FC236}">
                <a16:creationId xmlns:a16="http://schemas.microsoft.com/office/drawing/2014/main" id="{3B442DF5-62A0-4548-A18D-096E7D13B4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73CD47-198D-4616-9326-BF57DB9798DE}"/>
              </a:ext>
            </a:extLst>
          </p:cNvPr>
          <p:cNvSpPr>
            <a:spLocks noGrp="1"/>
          </p:cNvSpPr>
          <p:nvPr>
            <p:ph type="sldNum" sz="quarter" idx="12"/>
          </p:nvPr>
        </p:nvSpPr>
        <p:spPr/>
        <p:txBody>
          <a:bodyPr/>
          <a:lstStyle/>
          <a:p>
            <a:fld id="{E9044666-2668-48C1-B725-E8989C732954}" type="slidenum">
              <a:rPr lang="en-US" smtClean="0"/>
              <a:t>‹#›</a:t>
            </a:fld>
            <a:endParaRPr lang="en-US" dirty="0"/>
          </a:p>
        </p:txBody>
      </p:sp>
    </p:spTree>
    <p:extLst>
      <p:ext uri="{BB962C8B-B14F-4D97-AF65-F5344CB8AC3E}">
        <p14:creationId xmlns:p14="http://schemas.microsoft.com/office/powerpoint/2010/main" val="24887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26F6-450B-4558-8DE0-60E4814ABA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5D1AB3-15E0-4E6D-8C90-AE73944C6D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347D0E-8107-45F4-8F5D-E33393091608}"/>
              </a:ext>
            </a:extLst>
          </p:cNvPr>
          <p:cNvSpPr>
            <a:spLocks noGrp="1"/>
          </p:cNvSpPr>
          <p:nvPr>
            <p:ph type="dt" sz="half" idx="10"/>
          </p:nvPr>
        </p:nvSpPr>
        <p:spPr/>
        <p:txBody>
          <a:bodyPr/>
          <a:lstStyle/>
          <a:p>
            <a:fld id="{E6EC7E1D-5E03-476E-916D-A116B816CDD0}" type="datetimeFigureOut">
              <a:rPr lang="en-US" smtClean="0"/>
              <a:t>11/1/2023</a:t>
            </a:fld>
            <a:endParaRPr lang="en-US" dirty="0"/>
          </a:p>
        </p:txBody>
      </p:sp>
      <p:sp>
        <p:nvSpPr>
          <p:cNvPr id="5" name="Footer Placeholder 4">
            <a:extLst>
              <a:ext uri="{FF2B5EF4-FFF2-40B4-BE49-F238E27FC236}">
                <a16:creationId xmlns:a16="http://schemas.microsoft.com/office/drawing/2014/main" id="{B612429B-CC53-4483-8B94-6D7C79F61F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E98C07-349C-4A49-A80D-288A6FB74AAD}"/>
              </a:ext>
            </a:extLst>
          </p:cNvPr>
          <p:cNvSpPr>
            <a:spLocks noGrp="1"/>
          </p:cNvSpPr>
          <p:nvPr>
            <p:ph type="sldNum" sz="quarter" idx="12"/>
          </p:nvPr>
        </p:nvSpPr>
        <p:spPr/>
        <p:txBody>
          <a:bodyPr/>
          <a:lstStyle/>
          <a:p>
            <a:fld id="{E9044666-2668-48C1-B725-E8989C732954}" type="slidenum">
              <a:rPr lang="en-US" smtClean="0"/>
              <a:t>‹#›</a:t>
            </a:fld>
            <a:endParaRPr lang="en-US" dirty="0"/>
          </a:p>
        </p:txBody>
      </p:sp>
    </p:spTree>
    <p:extLst>
      <p:ext uri="{BB962C8B-B14F-4D97-AF65-F5344CB8AC3E}">
        <p14:creationId xmlns:p14="http://schemas.microsoft.com/office/powerpoint/2010/main" val="86358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9F37-34F0-4B14-ADD1-612FBEF33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D8EFD-5989-48B1-AC26-705F1A9CD1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C87046-953D-4407-828C-DF2526BB34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A80979-C361-4008-B51C-5B53B95D7572}"/>
              </a:ext>
            </a:extLst>
          </p:cNvPr>
          <p:cNvSpPr>
            <a:spLocks noGrp="1"/>
          </p:cNvSpPr>
          <p:nvPr>
            <p:ph type="dt" sz="half" idx="10"/>
          </p:nvPr>
        </p:nvSpPr>
        <p:spPr/>
        <p:txBody>
          <a:bodyPr/>
          <a:lstStyle/>
          <a:p>
            <a:fld id="{E6EC7E1D-5E03-476E-916D-A116B816CDD0}" type="datetimeFigureOut">
              <a:rPr lang="en-US" smtClean="0"/>
              <a:t>11/1/2023</a:t>
            </a:fld>
            <a:endParaRPr lang="en-US" dirty="0"/>
          </a:p>
        </p:txBody>
      </p:sp>
      <p:sp>
        <p:nvSpPr>
          <p:cNvPr id="6" name="Footer Placeholder 5">
            <a:extLst>
              <a:ext uri="{FF2B5EF4-FFF2-40B4-BE49-F238E27FC236}">
                <a16:creationId xmlns:a16="http://schemas.microsoft.com/office/drawing/2014/main" id="{B373F3B2-712D-4087-AD67-A158F76DDE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E65884-FDD4-4952-B8A8-0C8A6EB33905}"/>
              </a:ext>
            </a:extLst>
          </p:cNvPr>
          <p:cNvSpPr>
            <a:spLocks noGrp="1"/>
          </p:cNvSpPr>
          <p:nvPr>
            <p:ph type="sldNum" sz="quarter" idx="12"/>
          </p:nvPr>
        </p:nvSpPr>
        <p:spPr/>
        <p:txBody>
          <a:bodyPr/>
          <a:lstStyle/>
          <a:p>
            <a:fld id="{E9044666-2668-48C1-B725-E8989C732954}" type="slidenum">
              <a:rPr lang="en-US" smtClean="0"/>
              <a:t>‹#›</a:t>
            </a:fld>
            <a:endParaRPr lang="en-US" dirty="0"/>
          </a:p>
        </p:txBody>
      </p:sp>
    </p:spTree>
    <p:extLst>
      <p:ext uri="{BB962C8B-B14F-4D97-AF65-F5344CB8AC3E}">
        <p14:creationId xmlns:p14="http://schemas.microsoft.com/office/powerpoint/2010/main" val="30179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BFB8-D078-454A-A7C1-BC488FD835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1668FA-876C-4E53-A82A-64AB1ADC68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870729-A4AC-4F45-B410-914B2754C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58BFF5-25B5-415E-AEC7-279CCF01F6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FD2401-21EE-4B24-AE63-B76AF6513B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910026-972E-4959-BEAF-943FCADAB0A1}"/>
              </a:ext>
            </a:extLst>
          </p:cNvPr>
          <p:cNvSpPr>
            <a:spLocks noGrp="1"/>
          </p:cNvSpPr>
          <p:nvPr>
            <p:ph type="dt" sz="half" idx="10"/>
          </p:nvPr>
        </p:nvSpPr>
        <p:spPr/>
        <p:txBody>
          <a:bodyPr/>
          <a:lstStyle/>
          <a:p>
            <a:fld id="{E6EC7E1D-5E03-476E-916D-A116B816CDD0}" type="datetimeFigureOut">
              <a:rPr lang="en-US" smtClean="0"/>
              <a:t>11/1/2023</a:t>
            </a:fld>
            <a:endParaRPr lang="en-US" dirty="0"/>
          </a:p>
        </p:txBody>
      </p:sp>
      <p:sp>
        <p:nvSpPr>
          <p:cNvPr id="8" name="Footer Placeholder 7">
            <a:extLst>
              <a:ext uri="{FF2B5EF4-FFF2-40B4-BE49-F238E27FC236}">
                <a16:creationId xmlns:a16="http://schemas.microsoft.com/office/drawing/2014/main" id="{AD019A5A-34C4-46AF-BBBE-4651BD0F09A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73F1B06-57EF-487C-81FA-E1539255EA2C}"/>
              </a:ext>
            </a:extLst>
          </p:cNvPr>
          <p:cNvSpPr>
            <a:spLocks noGrp="1"/>
          </p:cNvSpPr>
          <p:nvPr>
            <p:ph type="sldNum" sz="quarter" idx="12"/>
          </p:nvPr>
        </p:nvSpPr>
        <p:spPr/>
        <p:txBody>
          <a:bodyPr/>
          <a:lstStyle/>
          <a:p>
            <a:fld id="{E9044666-2668-48C1-B725-E8989C732954}" type="slidenum">
              <a:rPr lang="en-US" smtClean="0"/>
              <a:t>‹#›</a:t>
            </a:fld>
            <a:endParaRPr lang="en-US" dirty="0"/>
          </a:p>
        </p:txBody>
      </p:sp>
    </p:spTree>
    <p:extLst>
      <p:ext uri="{BB962C8B-B14F-4D97-AF65-F5344CB8AC3E}">
        <p14:creationId xmlns:p14="http://schemas.microsoft.com/office/powerpoint/2010/main" val="126079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0375-3BF8-47B5-BD26-462D4948E7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C4D6A3-073D-4F81-9A1B-C3793E07FA28}"/>
              </a:ext>
            </a:extLst>
          </p:cNvPr>
          <p:cNvSpPr>
            <a:spLocks noGrp="1"/>
          </p:cNvSpPr>
          <p:nvPr>
            <p:ph type="dt" sz="half" idx="10"/>
          </p:nvPr>
        </p:nvSpPr>
        <p:spPr/>
        <p:txBody>
          <a:bodyPr/>
          <a:lstStyle/>
          <a:p>
            <a:fld id="{E6EC7E1D-5E03-476E-916D-A116B816CDD0}" type="datetimeFigureOut">
              <a:rPr lang="en-US" smtClean="0"/>
              <a:t>11/1/2023</a:t>
            </a:fld>
            <a:endParaRPr lang="en-US" dirty="0"/>
          </a:p>
        </p:txBody>
      </p:sp>
      <p:sp>
        <p:nvSpPr>
          <p:cNvPr id="4" name="Footer Placeholder 3">
            <a:extLst>
              <a:ext uri="{FF2B5EF4-FFF2-40B4-BE49-F238E27FC236}">
                <a16:creationId xmlns:a16="http://schemas.microsoft.com/office/drawing/2014/main" id="{A3D0AFE7-BA26-4BE3-B420-90994A2775A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3E0435-2A4A-4320-9275-525848ED8EA9}"/>
              </a:ext>
            </a:extLst>
          </p:cNvPr>
          <p:cNvSpPr>
            <a:spLocks noGrp="1"/>
          </p:cNvSpPr>
          <p:nvPr>
            <p:ph type="sldNum" sz="quarter" idx="12"/>
          </p:nvPr>
        </p:nvSpPr>
        <p:spPr/>
        <p:txBody>
          <a:bodyPr/>
          <a:lstStyle/>
          <a:p>
            <a:fld id="{E9044666-2668-48C1-B725-E8989C732954}" type="slidenum">
              <a:rPr lang="en-US" smtClean="0"/>
              <a:t>‹#›</a:t>
            </a:fld>
            <a:endParaRPr lang="en-US" dirty="0"/>
          </a:p>
        </p:txBody>
      </p:sp>
    </p:spTree>
    <p:extLst>
      <p:ext uri="{BB962C8B-B14F-4D97-AF65-F5344CB8AC3E}">
        <p14:creationId xmlns:p14="http://schemas.microsoft.com/office/powerpoint/2010/main" val="360205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96C968-D3F4-462B-82C8-5F08622DD637}"/>
              </a:ext>
            </a:extLst>
          </p:cNvPr>
          <p:cNvSpPr>
            <a:spLocks noGrp="1"/>
          </p:cNvSpPr>
          <p:nvPr>
            <p:ph type="dt" sz="half" idx="10"/>
          </p:nvPr>
        </p:nvSpPr>
        <p:spPr/>
        <p:txBody>
          <a:bodyPr/>
          <a:lstStyle/>
          <a:p>
            <a:fld id="{E6EC7E1D-5E03-476E-916D-A116B816CDD0}" type="datetimeFigureOut">
              <a:rPr lang="en-US" smtClean="0"/>
              <a:t>11/1/2023</a:t>
            </a:fld>
            <a:endParaRPr lang="en-US" dirty="0"/>
          </a:p>
        </p:txBody>
      </p:sp>
      <p:sp>
        <p:nvSpPr>
          <p:cNvPr id="3" name="Footer Placeholder 2">
            <a:extLst>
              <a:ext uri="{FF2B5EF4-FFF2-40B4-BE49-F238E27FC236}">
                <a16:creationId xmlns:a16="http://schemas.microsoft.com/office/drawing/2014/main" id="{5C52BFB9-9D41-4B5A-AAC3-F9EDCA1EC8A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BD8CDA9-2E15-452B-B19F-9D45C6A397D6}"/>
              </a:ext>
            </a:extLst>
          </p:cNvPr>
          <p:cNvSpPr>
            <a:spLocks noGrp="1"/>
          </p:cNvSpPr>
          <p:nvPr>
            <p:ph type="sldNum" sz="quarter" idx="12"/>
          </p:nvPr>
        </p:nvSpPr>
        <p:spPr/>
        <p:txBody>
          <a:bodyPr/>
          <a:lstStyle/>
          <a:p>
            <a:fld id="{E9044666-2668-48C1-B725-E8989C732954}" type="slidenum">
              <a:rPr lang="en-US" smtClean="0"/>
              <a:t>‹#›</a:t>
            </a:fld>
            <a:endParaRPr lang="en-US" dirty="0"/>
          </a:p>
        </p:txBody>
      </p:sp>
    </p:spTree>
    <p:extLst>
      <p:ext uri="{BB962C8B-B14F-4D97-AF65-F5344CB8AC3E}">
        <p14:creationId xmlns:p14="http://schemas.microsoft.com/office/powerpoint/2010/main" val="4624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B7D1D-7F66-44DD-8438-D4CE30892B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4ACE54-D727-451C-A65A-A9E05DB4A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AC515F-B2FD-40E2-B5F9-0732EEE7C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43E7A3-35AE-4098-9CE5-8DAA7FFA298A}"/>
              </a:ext>
            </a:extLst>
          </p:cNvPr>
          <p:cNvSpPr>
            <a:spLocks noGrp="1"/>
          </p:cNvSpPr>
          <p:nvPr>
            <p:ph type="dt" sz="half" idx="10"/>
          </p:nvPr>
        </p:nvSpPr>
        <p:spPr/>
        <p:txBody>
          <a:bodyPr/>
          <a:lstStyle/>
          <a:p>
            <a:fld id="{E6EC7E1D-5E03-476E-916D-A116B816CDD0}" type="datetimeFigureOut">
              <a:rPr lang="en-US" smtClean="0"/>
              <a:t>11/1/2023</a:t>
            </a:fld>
            <a:endParaRPr lang="en-US" dirty="0"/>
          </a:p>
        </p:txBody>
      </p:sp>
      <p:sp>
        <p:nvSpPr>
          <p:cNvPr id="6" name="Footer Placeholder 5">
            <a:extLst>
              <a:ext uri="{FF2B5EF4-FFF2-40B4-BE49-F238E27FC236}">
                <a16:creationId xmlns:a16="http://schemas.microsoft.com/office/drawing/2014/main" id="{A8552C0A-7BDE-4D69-8D9E-D7C06D7C4F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6692E0-1824-4C8F-B101-5746423B4A12}"/>
              </a:ext>
            </a:extLst>
          </p:cNvPr>
          <p:cNvSpPr>
            <a:spLocks noGrp="1"/>
          </p:cNvSpPr>
          <p:nvPr>
            <p:ph type="sldNum" sz="quarter" idx="12"/>
          </p:nvPr>
        </p:nvSpPr>
        <p:spPr/>
        <p:txBody>
          <a:bodyPr/>
          <a:lstStyle/>
          <a:p>
            <a:fld id="{E9044666-2668-48C1-B725-E8989C732954}" type="slidenum">
              <a:rPr lang="en-US" smtClean="0"/>
              <a:t>‹#›</a:t>
            </a:fld>
            <a:endParaRPr lang="en-US" dirty="0"/>
          </a:p>
        </p:txBody>
      </p:sp>
    </p:spTree>
    <p:extLst>
      <p:ext uri="{BB962C8B-B14F-4D97-AF65-F5344CB8AC3E}">
        <p14:creationId xmlns:p14="http://schemas.microsoft.com/office/powerpoint/2010/main" val="241666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7AF2-9828-494D-932D-B71D2077A4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0F74A-335D-4915-86D6-C72EB54F27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748EDA-C2DF-439D-B71D-6C0A46EDB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5EA322-46B3-4C60-BC3D-784D2DD4D11F}"/>
              </a:ext>
            </a:extLst>
          </p:cNvPr>
          <p:cNvSpPr>
            <a:spLocks noGrp="1"/>
          </p:cNvSpPr>
          <p:nvPr>
            <p:ph type="dt" sz="half" idx="10"/>
          </p:nvPr>
        </p:nvSpPr>
        <p:spPr/>
        <p:txBody>
          <a:bodyPr/>
          <a:lstStyle/>
          <a:p>
            <a:fld id="{E6EC7E1D-5E03-476E-916D-A116B816CDD0}" type="datetimeFigureOut">
              <a:rPr lang="en-US" smtClean="0"/>
              <a:t>11/1/2023</a:t>
            </a:fld>
            <a:endParaRPr lang="en-US" dirty="0"/>
          </a:p>
        </p:txBody>
      </p:sp>
      <p:sp>
        <p:nvSpPr>
          <p:cNvPr id="6" name="Footer Placeholder 5">
            <a:extLst>
              <a:ext uri="{FF2B5EF4-FFF2-40B4-BE49-F238E27FC236}">
                <a16:creationId xmlns:a16="http://schemas.microsoft.com/office/drawing/2014/main" id="{5CBB1F1A-3675-4074-8475-4653C592C4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CF9ED3-44A0-42A9-90D9-A835E6949193}"/>
              </a:ext>
            </a:extLst>
          </p:cNvPr>
          <p:cNvSpPr>
            <a:spLocks noGrp="1"/>
          </p:cNvSpPr>
          <p:nvPr>
            <p:ph type="sldNum" sz="quarter" idx="12"/>
          </p:nvPr>
        </p:nvSpPr>
        <p:spPr/>
        <p:txBody>
          <a:bodyPr/>
          <a:lstStyle/>
          <a:p>
            <a:fld id="{E9044666-2668-48C1-B725-E8989C732954}" type="slidenum">
              <a:rPr lang="en-US" smtClean="0"/>
              <a:t>‹#›</a:t>
            </a:fld>
            <a:endParaRPr lang="en-US" dirty="0"/>
          </a:p>
        </p:txBody>
      </p:sp>
    </p:spTree>
    <p:extLst>
      <p:ext uri="{BB962C8B-B14F-4D97-AF65-F5344CB8AC3E}">
        <p14:creationId xmlns:p14="http://schemas.microsoft.com/office/powerpoint/2010/main" val="21817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C7B24C-6389-4CAA-A2D8-E665CB8F36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60109-7ABD-468A-AE4C-25F5B7D3B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F34DC-FF67-4833-A6E5-B4C18396EA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C7E1D-5E03-476E-916D-A116B816CDD0}" type="datetimeFigureOut">
              <a:rPr lang="en-US" smtClean="0"/>
              <a:t>11/1/2023</a:t>
            </a:fld>
            <a:endParaRPr lang="en-US" dirty="0"/>
          </a:p>
        </p:txBody>
      </p:sp>
      <p:sp>
        <p:nvSpPr>
          <p:cNvPr id="5" name="Footer Placeholder 4">
            <a:extLst>
              <a:ext uri="{FF2B5EF4-FFF2-40B4-BE49-F238E27FC236}">
                <a16:creationId xmlns:a16="http://schemas.microsoft.com/office/drawing/2014/main" id="{5C749B5D-D968-4CB9-AC16-AFD75C2638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349A576-39B4-49A6-AFF3-C6BAA58FF8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44666-2668-48C1-B725-E8989C732954}" type="slidenum">
              <a:rPr lang="en-US" smtClean="0"/>
              <a:t>‹#›</a:t>
            </a:fld>
            <a:endParaRPr lang="en-US" dirty="0"/>
          </a:p>
        </p:txBody>
      </p:sp>
    </p:spTree>
    <p:extLst>
      <p:ext uri="{BB962C8B-B14F-4D97-AF65-F5344CB8AC3E}">
        <p14:creationId xmlns:p14="http://schemas.microsoft.com/office/powerpoint/2010/main" val="19539005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claims@gdynamic.com" TargetMode="External"/><Relationship Id="rId4" Type="http://schemas.openxmlformats.org/officeDocument/2006/relationships/hyperlink" Target="http://www.gdynamic.com/porta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dynamic.com/"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AC9A71-12F3-445D-B161-3A9D9D0A0474}"/>
              </a:ext>
            </a:extLst>
          </p:cNvPr>
          <p:cNvSpPr/>
          <p:nvPr/>
        </p:nvSpPr>
        <p:spPr>
          <a:xfrm>
            <a:off x="0" y="2132546"/>
            <a:ext cx="12192000" cy="2482302"/>
          </a:xfrm>
          <a:prstGeom prst="rect">
            <a:avLst/>
          </a:prstGeom>
          <a:solidFill>
            <a:srgbClr val="EEECE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25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How FSAs benefit you and your family</a:t>
            </a:r>
          </a:p>
          <a:p>
            <a:pPr marL="3825875" marR="0" lvl="0" indent="-28575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825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Helpful tips and a few rules</a:t>
            </a:r>
          </a:p>
          <a:p>
            <a:pPr marL="3825875" marR="0" lvl="0" indent="-28575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825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Tools to help use your accounts</a:t>
            </a:r>
          </a:p>
        </p:txBody>
      </p:sp>
      <p:sp>
        <p:nvSpPr>
          <p:cNvPr id="5" name="TextBox 4">
            <a:extLst>
              <a:ext uri="{FF2B5EF4-FFF2-40B4-BE49-F238E27FC236}">
                <a16:creationId xmlns:a16="http://schemas.microsoft.com/office/drawing/2014/main" id="{95047081-83D9-4C37-8EF3-4DCC83F940CB}"/>
              </a:ext>
            </a:extLst>
          </p:cNvPr>
          <p:cNvSpPr txBox="1"/>
          <p:nvPr/>
        </p:nvSpPr>
        <p:spPr>
          <a:xfrm>
            <a:off x="484261" y="824690"/>
            <a:ext cx="11035470" cy="1077218"/>
          </a:xfrm>
          <a:prstGeom prst="rect">
            <a:avLst/>
          </a:prstGeom>
          <a:noFill/>
        </p:spPr>
        <p:txBody>
          <a:bodyPr wrap="square" rtlCol="0">
            <a:spAutoFit/>
          </a:bodyPr>
          <a:lstStyle/>
          <a:p>
            <a:pPr algn="ctr"/>
            <a:r>
              <a:rPr lang="en-US" sz="3200" b="1" dirty="0"/>
              <a:t>WESLEYAN UNIVERSITY </a:t>
            </a:r>
          </a:p>
          <a:p>
            <a:pPr algn="ctr"/>
            <a:r>
              <a:rPr lang="en-US" sz="3200" b="1" dirty="0"/>
              <a:t>Flexible Spending Accounts</a:t>
            </a:r>
          </a:p>
        </p:txBody>
      </p:sp>
      <p:pic>
        <p:nvPicPr>
          <p:cNvPr id="6" name="Picture 5">
            <a:extLst>
              <a:ext uri="{FF2B5EF4-FFF2-40B4-BE49-F238E27FC236}">
                <a16:creationId xmlns:a16="http://schemas.microsoft.com/office/drawing/2014/main" id="{47F16DC6-ECA9-4D05-B0D0-D3E36A05BA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5517" y="4845486"/>
            <a:ext cx="3658312" cy="1187824"/>
          </a:xfrm>
          <a:prstGeom prst="rect">
            <a:avLst/>
          </a:prstGeom>
        </p:spPr>
      </p:pic>
    </p:spTree>
    <p:extLst>
      <p:ext uri="{BB962C8B-B14F-4D97-AF65-F5344CB8AC3E}">
        <p14:creationId xmlns:p14="http://schemas.microsoft.com/office/powerpoint/2010/main" val="2439907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6C276-719D-420F-9B1E-E8E40753E770}"/>
              </a:ext>
            </a:extLst>
          </p:cNvPr>
          <p:cNvSpPr/>
          <p:nvPr/>
        </p:nvSpPr>
        <p:spPr>
          <a:xfrm>
            <a:off x="0" y="0"/>
            <a:ext cx="12192000" cy="914400"/>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Convenient Filing Options</a:t>
            </a:r>
          </a:p>
        </p:txBody>
      </p:sp>
      <p:pic>
        <p:nvPicPr>
          <p:cNvPr id="6" name="Picture 5">
            <a:extLst>
              <a:ext uri="{FF2B5EF4-FFF2-40B4-BE49-F238E27FC236}">
                <a16:creationId xmlns:a16="http://schemas.microsoft.com/office/drawing/2014/main" id="{497C6C48-434D-4A29-B940-523BC27A69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7620" y="5759085"/>
            <a:ext cx="2252967" cy="731520"/>
          </a:xfrm>
          <a:prstGeom prst="rect">
            <a:avLst/>
          </a:prstGeom>
        </p:spPr>
      </p:pic>
      <p:pic>
        <p:nvPicPr>
          <p:cNvPr id="16" name="Picture 15" descr="A close up of a keyboard&#10;&#10;Description automatically generated">
            <a:extLst>
              <a:ext uri="{FF2B5EF4-FFF2-40B4-BE49-F238E27FC236}">
                <a16:creationId xmlns:a16="http://schemas.microsoft.com/office/drawing/2014/main" id="{8CFD68A6-08EA-4B15-B66B-C3496A9C9A44}"/>
              </a:ext>
            </a:extLst>
          </p:cNvPr>
          <p:cNvPicPr>
            <a:picLocks noChangeAspect="1"/>
          </p:cNvPicPr>
          <p:nvPr/>
        </p:nvPicPr>
        <p:blipFill rotWithShape="1">
          <a:blip r:embed="rId3">
            <a:extLst>
              <a:ext uri="{28A0092B-C50C-407E-A947-70E740481C1C}">
                <a14:useLocalDpi xmlns:a14="http://schemas.microsoft.com/office/drawing/2010/main" val="0"/>
              </a:ext>
            </a:extLst>
          </a:blip>
          <a:srcRect t="23119" b="20046"/>
          <a:stretch/>
        </p:blipFill>
        <p:spPr>
          <a:xfrm>
            <a:off x="0" y="914401"/>
            <a:ext cx="12192000" cy="2247900"/>
          </a:xfrm>
          <a:prstGeom prst="rect">
            <a:avLst/>
          </a:prstGeom>
        </p:spPr>
      </p:pic>
      <p:sp>
        <p:nvSpPr>
          <p:cNvPr id="22" name="TextBox 21">
            <a:extLst>
              <a:ext uri="{FF2B5EF4-FFF2-40B4-BE49-F238E27FC236}">
                <a16:creationId xmlns:a16="http://schemas.microsoft.com/office/drawing/2014/main" id="{7EB7E00A-8D15-4D1C-B3B9-A8ABAEE578A8}"/>
              </a:ext>
            </a:extLst>
          </p:cNvPr>
          <p:cNvSpPr txBox="1"/>
          <p:nvPr/>
        </p:nvSpPr>
        <p:spPr>
          <a:xfrm>
            <a:off x="682868" y="3511541"/>
            <a:ext cx="11050341" cy="646331"/>
          </a:xfrm>
          <a:prstGeom prst="rect">
            <a:avLst/>
          </a:prstGeom>
          <a:noFill/>
        </p:spPr>
        <p:txBody>
          <a:bodyPr wrap="square" rtlCol="0">
            <a:spAutoFit/>
          </a:bodyPr>
          <a:lstStyle/>
          <a:p>
            <a:r>
              <a:rPr lang="en-US" b="1" dirty="0"/>
              <a:t>Reimbursement Requests are processed weekly!</a:t>
            </a:r>
          </a:p>
          <a:p>
            <a:r>
              <a:rPr lang="en-US" dirty="0"/>
              <a:t>Requests received by noon on Tuesday, a check or direct deposit occurs on Thursday.</a:t>
            </a:r>
          </a:p>
        </p:txBody>
      </p:sp>
      <p:sp>
        <p:nvSpPr>
          <p:cNvPr id="32" name="Content Placeholder 9">
            <a:extLst>
              <a:ext uri="{FF2B5EF4-FFF2-40B4-BE49-F238E27FC236}">
                <a16:creationId xmlns:a16="http://schemas.microsoft.com/office/drawing/2014/main" id="{5E43CF94-F29A-403C-8F16-3D350593B792}"/>
              </a:ext>
            </a:extLst>
          </p:cNvPr>
          <p:cNvSpPr txBox="1">
            <a:spLocks/>
          </p:cNvSpPr>
          <p:nvPr/>
        </p:nvSpPr>
        <p:spPr>
          <a:xfrm>
            <a:off x="1588721" y="4309217"/>
            <a:ext cx="6888539" cy="23852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1600" dirty="0"/>
              <a:t>Use your GDI debit card</a:t>
            </a:r>
          </a:p>
          <a:p>
            <a:pPr>
              <a:lnSpc>
                <a:spcPct val="100000"/>
              </a:lnSpc>
              <a:spcBef>
                <a:spcPts val="0"/>
              </a:spcBef>
              <a:spcAft>
                <a:spcPts val="1200"/>
              </a:spcAft>
            </a:pPr>
            <a:r>
              <a:rPr lang="en-US" sz="1600" dirty="0"/>
              <a:t>File via the participant portal at </a:t>
            </a:r>
            <a:r>
              <a:rPr lang="en-US" sz="1600" u="sng" dirty="0">
                <a:hlinkClick r:id="rId4"/>
              </a:rPr>
              <a:t>www.gdynamic.com/portal</a:t>
            </a:r>
            <a:endParaRPr lang="en-US" sz="1600" u="sng" dirty="0"/>
          </a:p>
          <a:p>
            <a:pPr>
              <a:lnSpc>
                <a:spcPct val="100000"/>
              </a:lnSpc>
              <a:spcBef>
                <a:spcPts val="0"/>
              </a:spcBef>
              <a:spcAft>
                <a:spcPts val="1200"/>
              </a:spcAft>
            </a:pPr>
            <a:r>
              <a:rPr lang="en-US" sz="1600" dirty="0"/>
              <a:t>Email a claim to GDI: </a:t>
            </a:r>
            <a:r>
              <a:rPr lang="en-US" sz="1600" dirty="0">
                <a:hlinkClick r:id="rId5"/>
              </a:rPr>
              <a:t>claims@gdynamic.com</a:t>
            </a:r>
            <a:endParaRPr lang="en-US" sz="1600" dirty="0"/>
          </a:p>
          <a:p>
            <a:pPr>
              <a:lnSpc>
                <a:spcPct val="100000"/>
              </a:lnSpc>
              <a:spcBef>
                <a:spcPts val="0"/>
              </a:spcBef>
              <a:spcAft>
                <a:spcPts val="1200"/>
              </a:spcAft>
            </a:pPr>
            <a:r>
              <a:rPr lang="en-US" sz="1600" dirty="0"/>
              <a:t>Fax a claim to GDI: 207-518-5200</a:t>
            </a:r>
          </a:p>
          <a:p>
            <a:pPr>
              <a:lnSpc>
                <a:spcPct val="100000"/>
              </a:lnSpc>
              <a:spcBef>
                <a:spcPts val="0"/>
              </a:spcBef>
              <a:spcAft>
                <a:spcPts val="1200"/>
              </a:spcAft>
            </a:pPr>
            <a:r>
              <a:rPr lang="en-US" sz="1600" dirty="0"/>
              <a:t>Call GDI’s Reimbursement Services Team for help at 800-626-3539</a:t>
            </a:r>
          </a:p>
        </p:txBody>
      </p:sp>
    </p:spTree>
    <p:extLst>
      <p:ext uri="{BB962C8B-B14F-4D97-AF65-F5344CB8AC3E}">
        <p14:creationId xmlns:p14="http://schemas.microsoft.com/office/powerpoint/2010/main" val="2965391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6C276-719D-420F-9B1E-E8E40753E770}"/>
              </a:ext>
            </a:extLst>
          </p:cNvPr>
          <p:cNvSpPr/>
          <p:nvPr/>
        </p:nvSpPr>
        <p:spPr>
          <a:xfrm>
            <a:off x="0" y="0"/>
            <a:ext cx="12192000" cy="9144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Your FSA Plan</a:t>
            </a:r>
          </a:p>
        </p:txBody>
      </p:sp>
      <p:sp>
        <p:nvSpPr>
          <p:cNvPr id="2" name="Rectangle 1">
            <a:extLst>
              <a:ext uri="{FF2B5EF4-FFF2-40B4-BE49-F238E27FC236}">
                <a16:creationId xmlns:a16="http://schemas.microsoft.com/office/drawing/2014/main" id="{FE3153FD-3309-4332-99F9-D233953F3F0B}"/>
              </a:ext>
            </a:extLst>
          </p:cNvPr>
          <p:cNvSpPr/>
          <p:nvPr/>
        </p:nvSpPr>
        <p:spPr>
          <a:xfrm>
            <a:off x="0" y="914400"/>
            <a:ext cx="12192000" cy="581114"/>
          </a:xfrm>
          <a:prstGeom prst="rect">
            <a:avLst/>
          </a:prstGeom>
          <a:solidFill>
            <a:srgbClr val="EEECE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WESLEYAN UNIVERSITY  FSA Plan Includes the following provisions:</a:t>
            </a:r>
          </a:p>
        </p:txBody>
      </p:sp>
      <p:sp>
        <p:nvSpPr>
          <p:cNvPr id="3" name="Rectangle 2">
            <a:extLst>
              <a:ext uri="{FF2B5EF4-FFF2-40B4-BE49-F238E27FC236}">
                <a16:creationId xmlns:a16="http://schemas.microsoft.com/office/drawing/2014/main" id="{276BCA6C-68C3-4ED6-9E80-5CF36725E54D}"/>
              </a:ext>
            </a:extLst>
          </p:cNvPr>
          <p:cNvSpPr/>
          <p:nvPr/>
        </p:nvSpPr>
        <p:spPr>
          <a:xfrm>
            <a:off x="504986" y="2156178"/>
            <a:ext cx="3017520" cy="1828800"/>
          </a:xfrm>
          <a:prstGeom prst="rect">
            <a:avLst/>
          </a:prstGeom>
          <a:noFill/>
          <a:ln w="3175">
            <a:solidFill>
              <a:srgbClr val="006666"/>
            </a:solidFill>
            <a:extLst>
              <a:ext uri="{C807C97D-BFC1-408E-A445-0C87EB9F89A2}">
                <ask:lineSketchStyleProps xmlns:ask="http://schemas.microsoft.com/office/drawing/2018/sketchyshapes" sd="3064452438">
                  <a:custGeom>
                    <a:avLst/>
                    <a:gdLst>
                      <a:gd name="connsiteX0" fmla="*/ 0 w 2103120"/>
                      <a:gd name="connsiteY0" fmla="*/ 0 h 2103120"/>
                      <a:gd name="connsiteX1" fmla="*/ 483718 w 2103120"/>
                      <a:gd name="connsiteY1" fmla="*/ 0 h 2103120"/>
                      <a:gd name="connsiteX2" fmla="*/ 1051560 w 2103120"/>
                      <a:gd name="connsiteY2" fmla="*/ 0 h 2103120"/>
                      <a:gd name="connsiteX3" fmla="*/ 1514246 w 2103120"/>
                      <a:gd name="connsiteY3" fmla="*/ 0 h 2103120"/>
                      <a:gd name="connsiteX4" fmla="*/ 2103120 w 2103120"/>
                      <a:gd name="connsiteY4" fmla="*/ 0 h 2103120"/>
                      <a:gd name="connsiteX5" fmla="*/ 2103120 w 2103120"/>
                      <a:gd name="connsiteY5" fmla="*/ 525780 h 2103120"/>
                      <a:gd name="connsiteX6" fmla="*/ 2103120 w 2103120"/>
                      <a:gd name="connsiteY6" fmla="*/ 1009498 h 2103120"/>
                      <a:gd name="connsiteX7" fmla="*/ 2103120 w 2103120"/>
                      <a:gd name="connsiteY7" fmla="*/ 1493215 h 2103120"/>
                      <a:gd name="connsiteX8" fmla="*/ 2103120 w 2103120"/>
                      <a:gd name="connsiteY8" fmla="*/ 2103120 h 2103120"/>
                      <a:gd name="connsiteX9" fmla="*/ 1619402 w 2103120"/>
                      <a:gd name="connsiteY9" fmla="*/ 2103120 h 2103120"/>
                      <a:gd name="connsiteX10" fmla="*/ 1051560 w 2103120"/>
                      <a:gd name="connsiteY10" fmla="*/ 2103120 h 2103120"/>
                      <a:gd name="connsiteX11" fmla="*/ 483718 w 2103120"/>
                      <a:gd name="connsiteY11" fmla="*/ 2103120 h 2103120"/>
                      <a:gd name="connsiteX12" fmla="*/ 0 w 2103120"/>
                      <a:gd name="connsiteY12" fmla="*/ 2103120 h 2103120"/>
                      <a:gd name="connsiteX13" fmla="*/ 0 w 2103120"/>
                      <a:gd name="connsiteY13" fmla="*/ 1619402 h 2103120"/>
                      <a:gd name="connsiteX14" fmla="*/ 0 w 2103120"/>
                      <a:gd name="connsiteY14" fmla="*/ 1114654 h 2103120"/>
                      <a:gd name="connsiteX15" fmla="*/ 0 w 2103120"/>
                      <a:gd name="connsiteY15" fmla="*/ 609905 h 2103120"/>
                      <a:gd name="connsiteX16" fmla="*/ 0 w 2103120"/>
                      <a:gd name="connsiteY16" fmla="*/ 0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03120" h="2103120" extrusionOk="0">
                        <a:moveTo>
                          <a:pt x="0" y="0"/>
                        </a:moveTo>
                        <a:cubicBezTo>
                          <a:pt x="122452" y="-24601"/>
                          <a:pt x="286607" y="24035"/>
                          <a:pt x="483718" y="0"/>
                        </a:cubicBezTo>
                        <a:cubicBezTo>
                          <a:pt x="680829" y="-24035"/>
                          <a:pt x="772897" y="31065"/>
                          <a:pt x="1051560" y="0"/>
                        </a:cubicBezTo>
                        <a:cubicBezTo>
                          <a:pt x="1330223" y="-31065"/>
                          <a:pt x="1297310" y="38033"/>
                          <a:pt x="1514246" y="0"/>
                        </a:cubicBezTo>
                        <a:cubicBezTo>
                          <a:pt x="1731182" y="-38033"/>
                          <a:pt x="1850477" y="18036"/>
                          <a:pt x="2103120" y="0"/>
                        </a:cubicBezTo>
                        <a:cubicBezTo>
                          <a:pt x="2146220" y="165020"/>
                          <a:pt x="2100343" y="276766"/>
                          <a:pt x="2103120" y="525780"/>
                        </a:cubicBezTo>
                        <a:cubicBezTo>
                          <a:pt x="2105897" y="774794"/>
                          <a:pt x="2065717" y="903515"/>
                          <a:pt x="2103120" y="1009498"/>
                        </a:cubicBezTo>
                        <a:cubicBezTo>
                          <a:pt x="2140523" y="1115481"/>
                          <a:pt x="2093621" y="1346095"/>
                          <a:pt x="2103120" y="1493215"/>
                        </a:cubicBezTo>
                        <a:cubicBezTo>
                          <a:pt x="2112619" y="1640335"/>
                          <a:pt x="2078095" y="1900304"/>
                          <a:pt x="2103120" y="2103120"/>
                        </a:cubicBezTo>
                        <a:cubicBezTo>
                          <a:pt x="1907081" y="2141518"/>
                          <a:pt x="1857619" y="2057973"/>
                          <a:pt x="1619402" y="2103120"/>
                        </a:cubicBezTo>
                        <a:cubicBezTo>
                          <a:pt x="1381185" y="2148267"/>
                          <a:pt x="1305237" y="2042066"/>
                          <a:pt x="1051560" y="2103120"/>
                        </a:cubicBezTo>
                        <a:cubicBezTo>
                          <a:pt x="797883" y="2164174"/>
                          <a:pt x="738019" y="2096493"/>
                          <a:pt x="483718" y="2103120"/>
                        </a:cubicBezTo>
                        <a:cubicBezTo>
                          <a:pt x="229417" y="2109747"/>
                          <a:pt x="218633" y="2087057"/>
                          <a:pt x="0" y="2103120"/>
                        </a:cubicBezTo>
                        <a:cubicBezTo>
                          <a:pt x="-41917" y="1940561"/>
                          <a:pt x="24050" y="1780629"/>
                          <a:pt x="0" y="1619402"/>
                        </a:cubicBezTo>
                        <a:cubicBezTo>
                          <a:pt x="-24050" y="1458175"/>
                          <a:pt x="48647" y="1324166"/>
                          <a:pt x="0" y="1114654"/>
                        </a:cubicBezTo>
                        <a:cubicBezTo>
                          <a:pt x="-48647" y="905142"/>
                          <a:pt x="55739" y="839464"/>
                          <a:pt x="0" y="609905"/>
                        </a:cubicBezTo>
                        <a:cubicBezTo>
                          <a:pt x="-55739" y="380346"/>
                          <a:pt x="3084" y="206150"/>
                          <a:pt x="0" y="0"/>
                        </a:cubicBezTo>
                        <a:close/>
                      </a:path>
                    </a:pathLst>
                  </a:custGeom>
                  <ask:type>
                    <ask:lineSketchNone/>
                  </ask:type>
                </ask:lineSketchStyleProps>
              </a:ext>
            </a:extLst>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sz="1600" b="1" dirty="0">
                <a:solidFill>
                  <a:schemeClr val="tx1"/>
                </a:solidFill>
              </a:rPr>
              <a:t>Plan Year Dates</a:t>
            </a:r>
          </a:p>
          <a:p>
            <a:pPr algn="ctr"/>
            <a:endParaRPr lang="en-US" b="1" dirty="0">
              <a:solidFill>
                <a:schemeClr val="tx1"/>
              </a:solidFill>
            </a:endParaRPr>
          </a:p>
          <a:p>
            <a:pPr algn="ctr"/>
            <a:r>
              <a:rPr lang="en-US" sz="1600" dirty="0">
                <a:solidFill>
                  <a:schemeClr val="tx1"/>
                </a:solidFill>
              </a:rPr>
              <a:t>January 1 to </a:t>
            </a:r>
          </a:p>
          <a:p>
            <a:pPr algn="ctr"/>
            <a:endParaRPr lang="en-US" sz="1600" dirty="0">
              <a:solidFill>
                <a:schemeClr val="tx1"/>
              </a:solidFill>
            </a:endParaRPr>
          </a:p>
          <a:p>
            <a:pPr algn="ctr"/>
            <a:r>
              <a:rPr lang="en-US" sz="1600" dirty="0">
                <a:solidFill>
                  <a:schemeClr val="tx1"/>
                </a:solidFill>
              </a:rPr>
              <a:t>December 31</a:t>
            </a:r>
          </a:p>
        </p:txBody>
      </p:sp>
      <p:sp>
        <p:nvSpPr>
          <p:cNvPr id="5" name="Rectangle 4">
            <a:extLst>
              <a:ext uri="{FF2B5EF4-FFF2-40B4-BE49-F238E27FC236}">
                <a16:creationId xmlns:a16="http://schemas.microsoft.com/office/drawing/2014/main" id="{C0838DA1-A1C1-4368-9B96-4F489E6D902B}"/>
              </a:ext>
            </a:extLst>
          </p:cNvPr>
          <p:cNvSpPr/>
          <p:nvPr/>
        </p:nvSpPr>
        <p:spPr>
          <a:xfrm>
            <a:off x="504986" y="4545582"/>
            <a:ext cx="3017520" cy="1828800"/>
          </a:xfrm>
          <a:prstGeom prst="rect">
            <a:avLst/>
          </a:prstGeom>
          <a:noFill/>
          <a:ln w="3175">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sz="1600" b="1" dirty="0">
                <a:solidFill>
                  <a:schemeClr val="tx1"/>
                </a:solidFill>
              </a:rPr>
              <a:t>Runout Period</a:t>
            </a:r>
          </a:p>
          <a:p>
            <a:pPr algn="ctr"/>
            <a:endParaRPr lang="en-US" sz="1600" b="1" dirty="0">
              <a:solidFill>
                <a:schemeClr val="tx1"/>
              </a:solidFill>
            </a:endParaRPr>
          </a:p>
          <a:p>
            <a:pPr algn="ctr"/>
            <a:r>
              <a:rPr lang="en-US" sz="1600" dirty="0">
                <a:solidFill>
                  <a:schemeClr val="tx1"/>
                </a:solidFill>
              </a:rPr>
              <a:t>105 days after December 31 </a:t>
            </a:r>
          </a:p>
          <a:p>
            <a:pPr algn="ctr"/>
            <a:r>
              <a:rPr lang="en-US" sz="1600" dirty="0">
                <a:solidFill>
                  <a:schemeClr val="tx1"/>
                </a:solidFill>
              </a:rPr>
              <a:t>to submit claim expenses for reimbursement (April 15)</a:t>
            </a:r>
          </a:p>
          <a:p>
            <a:pPr algn="ctr"/>
            <a:endParaRPr lang="en-US" sz="1600" dirty="0">
              <a:solidFill>
                <a:schemeClr val="tx1"/>
              </a:solidFill>
            </a:endParaRPr>
          </a:p>
          <a:p>
            <a:pPr algn="ctr"/>
            <a:endParaRPr lang="en-US" sz="1600" dirty="0">
              <a:solidFill>
                <a:schemeClr val="tx1"/>
              </a:solidFill>
            </a:endParaRPr>
          </a:p>
        </p:txBody>
      </p:sp>
      <p:sp>
        <p:nvSpPr>
          <p:cNvPr id="10" name="Rectangle 9">
            <a:extLst>
              <a:ext uri="{FF2B5EF4-FFF2-40B4-BE49-F238E27FC236}">
                <a16:creationId xmlns:a16="http://schemas.microsoft.com/office/drawing/2014/main" id="{5BEFB2C8-B782-4BE6-9976-10DA7718C56B}"/>
              </a:ext>
            </a:extLst>
          </p:cNvPr>
          <p:cNvSpPr/>
          <p:nvPr/>
        </p:nvSpPr>
        <p:spPr>
          <a:xfrm>
            <a:off x="4412052" y="2156178"/>
            <a:ext cx="3017520" cy="1828800"/>
          </a:xfrm>
          <a:prstGeom prst="rect">
            <a:avLst/>
          </a:prstGeom>
          <a:noFill/>
          <a:ln w="3175">
            <a:solidFill>
              <a:srgbClr val="FF9900"/>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1600" b="1" dirty="0">
                <a:solidFill>
                  <a:schemeClr val="tx1"/>
                </a:solidFill>
              </a:rPr>
              <a:t>Medical FSA</a:t>
            </a:r>
          </a:p>
          <a:p>
            <a:pPr marL="171450" algn="ctr"/>
            <a:endParaRPr lang="en-US" sz="1600" dirty="0">
              <a:solidFill>
                <a:schemeClr val="tx1"/>
              </a:solidFill>
            </a:endParaRPr>
          </a:p>
          <a:p>
            <a:pPr marL="171450" algn="ctr"/>
            <a:r>
              <a:rPr lang="en-US" sz="1600" dirty="0">
                <a:solidFill>
                  <a:schemeClr val="tx1"/>
                </a:solidFill>
              </a:rPr>
              <a:t>Max: $3,200  (subject </a:t>
            </a:r>
            <a:r>
              <a:rPr lang="en-US" sz="1600">
                <a:solidFill>
                  <a:schemeClr val="tx1"/>
                </a:solidFill>
              </a:rPr>
              <a:t>to final IRS </a:t>
            </a:r>
            <a:r>
              <a:rPr lang="en-US" sz="1600" dirty="0">
                <a:solidFill>
                  <a:schemeClr val="tx1"/>
                </a:solidFill>
              </a:rPr>
              <a:t>announcement)</a:t>
            </a:r>
          </a:p>
          <a:p>
            <a:pPr marL="171450" algn="ctr"/>
            <a:endParaRPr lang="en-US" sz="1600" dirty="0">
              <a:solidFill>
                <a:schemeClr val="tx1"/>
              </a:solidFill>
            </a:endParaRPr>
          </a:p>
          <a:p>
            <a:pPr marL="171450" algn="ctr"/>
            <a:r>
              <a:rPr lang="en-US" sz="1600" dirty="0">
                <a:solidFill>
                  <a:schemeClr val="tx1"/>
                </a:solidFill>
              </a:rPr>
              <a:t>Includes Debit Card</a:t>
            </a:r>
          </a:p>
        </p:txBody>
      </p:sp>
      <p:sp>
        <p:nvSpPr>
          <p:cNvPr id="12" name="Rectangle 11">
            <a:extLst>
              <a:ext uri="{FF2B5EF4-FFF2-40B4-BE49-F238E27FC236}">
                <a16:creationId xmlns:a16="http://schemas.microsoft.com/office/drawing/2014/main" id="{C3BF52FA-512E-4DF6-A0F2-5530ACE31DC0}"/>
              </a:ext>
            </a:extLst>
          </p:cNvPr>
          <p:cNvSpPr/>
          <p:nvPr/>
        </p:nvSpPr>
        <p:spPr>
          <a:xfrm>
            <a:off x="4412052" y="4532763"/>
            <a:ext cx="3017520" cy="1828800"/>
          </a:xfrm>
          <a:prstGeom prst="rect">
            <a:avLst/>
          </a:pr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Grace Period</a:t>
            </a:r>
          </a:p>
          <a:p>
            <a:pPr algn="ctr"/>
            <a:r>
              <a:rPr lang="en-US" sz="1600" b="1" dirty="0">
                <a:solidFill>
                  <a:schemeClr val="tx1"/>
                </a:solidFill>
              </a:rPr>
              <a:t>Dependent Care FSA</a:t>
            </a:r>
          </a:p>
          <a:p>
            <a:pPr algn="ctr"/>
            <a:endParaRPr lang="en-US" sz="1600" dirty="0">
              <a:solidFill>
                <a:schemeClr val="tx1"/>
              </a:solidFill>
            </a:endParaRPr>
          </a:p>
          <a:p>
            <a:pPr algn="ctr"/>
            <a:r>
              <a:rPr lang="en-US" sz="1600" dirty="0">
                <a:solidFill>
                  <a:schemeClr val="tx1"/>
                </a:solidFill>
              </a:rPr>
              <a:t>2 ½ months after December 31</a:t>
            </a:r>
          </a:p>
          <a:p>
            <a:pPr algn="ctr"/>
            <a:r>
              <a:rPr lang="en-US" sz="1600" dirty="0">
                <a:solidFill>
                  <a:schemeClr val="tx1"/>
                </a:solidFill>
              </a:rPr>
              <a:t>to incur</a:t>
            </a:r>
            <a:r>
              <a:rPr lang="en-US" sz="1600" baseline="30000" dirty="0">
                <a:solidFill>
                  <a:schemeClr val="tx1"/>
                </a:solidFill>
              </a:rPr>
              <a:t> </a:t>
            </a:r>
            <a:r>
              <a:rPr lang="en-US" sz="1600" dirty="0">
                <a:solidFill>
                  <a:schemeClr val="tx1"/>
                </a:solidFill>
              </a:rPr>
              <a:t>expenses (March 15)</a:t>
            </a:r>
            <a:r>
              <a:rPr lang="en-US" sz="1600" baseline="30000" dirty="0">
                <a:solidFill>
                  <a:schemeClr val="tx1"/>
                </a:solidFill>
              </a:rPr>
              <a:t>  </a:t>
            </a:r>
            <a:endParaRPr lang="en-US" sz="1600" dirty="0">
              <a:solidFill>
                <a:schemeClr val="tx1"/>
              </a:solidFill>
            </a:endParaRPr>
          </a:p>
        </p:txBody>
      </p:sp>
      <p:sp>
        <p:nvSpPr>
          <p:cNvPr id="14" name="Rectangle 13">
            <a:extLst>
              <a:ext uri="{FF2B5EF4-FFF2-40B4-BE49-F238E27FC236}">
                <a16:creationId xmlns:a16="http://schemas.microsoft.com/office/drawing/2014/main" id="{1E62C7DF-6BCC-4CA5-B85D-C4399656EAD6}"/>
              </a:ext>
            </a:extLst>
          </p:cNvPr>
          <p:cNvSpPr/>
          <p:nvPr/>
        </p:nvSpPr>
        <p:spPr>
          <a:xfrm>
            <a:off x="8404576" y="2123555"/>
            <a:ext cx="3017520" cy="1828800"/>
          </a:xfrm>
          <a:prstGeom prst="rect">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Dependent Care FSA</a:t>
            </a:r>
          </a:p>
          <a:p>
            <a:pPr algn="ctr"/>
            <a:r>
              <a:rPr lang="en-US" sz="1600" b="1" dirty="0">
                <a:solidFill>
                  <a:schemeClr val="tx1"/>
                </a:solidFill>
              </a:rPr>
              <a:t>Elections </a:t>
            </a:r>
          </a:p>
          <a:p>
            <a:pPr marL="171450"/>
            <a:endParaRPr lang="en-US" sz="1600" dirty="0">
              <a:solidFill>
                <a:schemeClr val="tx1"/>
              </a:solidFill>
            </a:endParaRPr>
          </a:p>
          <a:p>
            <a:pPr marL="171450"/>
            <a:r>
              <a:rPr lang="en-US" sz="1600" dirty="0">
                <a:solidFill>
                  <a:schemeClr val="tx1"/>
                </a:solidFill>
              </a:rPr>
              <a:t>Max: $5000</a:t>
            </a:r>
          </a:p>
          <a:p>
            <a:pPr marL="171450"/>
            <a:r>
              <a:rPr lang="en-US" sz="1600" dirty="0">
                <a:solidFill>
                  <a:schemeClr val="tx1"/>
                </a:solidFill>
              </a:rPr>
              <a:t>Max: $2500 </a:t>
            </a:r>
            <a:r>
              <a:rPr lang="en-US" sz="1200" dirty="0">
                <a:solidFill>
                  <a:schemeClr val="tx1"/>
                </a:solidFill>
              </a:rPr>
              <a:t>Married, file separately</a:t>
            </a:r>
            <a:endParaRPr lang="en-US" sz="1600" dirty="0">
              <a:solidFill>
                <a:schemeClr val="tx1"/>
              </a:solidFill>
            </a:endParaRPr>
          </a:p>
          <a:p>
            <a:pPr algn="ctr"/>
            <a:endParaRPr lang="en-US" sz="1600" b="1" dirty="0">
              <a:solidFill>
                <a:schemeClr val="tx1"/>
              </a:solidFill>
            </a:endParaRPr>
          </a:p>
        </p:txBody>
      </p:sp>
      <p:sp>
        <p:nvSpPr>
          <p:cNvPr id="16" name="Rectangle 15">
            <a:extLst>
              <a:ext uri="{FF2B5EF4-FFF2-40B4-BE49-F238E27FC236}">
                <a16:creationId xmlns:a16="http://schemas.microsoft.com/office/drawing/2014/main" id="{59257811-BE20-4583-8F88-0D4253DBCCD2}"/>
              </a:ext>
            </a:extLst>
          </p:cNvPr>
          <p:cNvSpPr/>
          <p:nvPr/>
        </p:nvSpPr>
        <p:spPr>
          <a:xfrm>
            <a:off x="8404576" y="4499361"/>
            <a:ext cx="3017520" cy="18288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Grace Period</a:t>
            </a:r>
          </a:p>
          <a:p>
            <a:pPr algn="ctr"/>
            <a:r>
              <a:rPr lang="en-US" sz="1600" b="1" dirty="0">
                <a:solidFill>
                  <a:schemeClr val="tx1"/>
                </a:solidFill>
              </a:rPr>
              <a:t>Medical FSA </a:t>
            </a:r>
          </a:p>
          <a:p>
            <a:pPr algn="ctr"/>
            <a:endParaRPr lang="en-US" sz="1200" b="1" dirty="0">
              <a:solidFill>
                <a:schemeClr val="tx1"/>
              </a:solidFill>
            </a:endParaRPr>
          </a:p>
          <a:p>
            <a:pPr algn="ctr"/>
            <a:r>
              <a:rPr lang="en-US" sz="1600" dirty="0">
                <a:solidFill>
                  <a:schemeClr val="tx1"/>
                </a:solidFill>
              </a:rPr>
              <a:t>2 ½ months after December 31</a:t>
            </a:r>
          </a:p>
          <a:p>
            <a:pPr algn="ctr"/>
            <a:r>
              <a:rPr lang="en-US" sz="1600" dirty="0">
                <a:solidFill>
                  <a:schemeClr val="tx1"/>
                </a:solidFill>
              </a:rPr>
              <a:t>to incur</a:t>
            </a:r>
            <a:r>
              <a:rPr lang="en-US" sz="1600" baseline="30000" dirty="0">
                <a:solidFill>
                  <a:schemeClr val="tx1"/>
                </a:solidFill>
              </a:rPr>
              <a:t> </a:t>
            </a:r>
            <a:r>
              <a:rPr lang="en-US" sz="1600" dirty="0">
                <a:solidFill>
                  <a:schemeClr val="tx1"/>
                </a:solidFill>
              </a:rPr>
              <a:t>expenses  (March 15)</a:t>
            </a:r>
            <a:r>
              <a:rPr lang="en-US" sz="1600" baseline="30000" dirty="0">
                <a:solidFill>
                  <a:schemeClr val="tx1"/>
                </a:solidFill>
              </a:rPr>
              <a:t>  </a:t>
            </a:r>
            <a:endParaRPr lang="en-US" sz="1600" dirty="0">
              <a:solidFill>
                <a:schemeClr val="tx1"/>
              </a:solidFill>
            </a:endParaRPr>
          </a:p>
          <a:p>
            <a:pPr algn="ctr"/>
            <a:endParaRPr lang="en-US" sz="1600" dirty="0">
              <a:solidFill>
                <a:schemeClr val="tx1"/>
              </a:solidFill>
              <a:highlight>
                <a:srgbClr val="FFFF00"/>
              </a:highlight>
            </a:endParaRPr>
          </a:p>
        </p:txBody>
      </p:sp>
    </p:spTree>
    <p:extLst>
      <p:ext uri="{BB962C8B-B14F-4D97-AF65-F5344CB8AC3E}">
        <p14:creationId xmlns:p14="http://schemas.microsoft.com/office/powerpoint/2010/main" val="387017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5510433"/>
            <a:ext cx="2816209" cy="9144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4"/>
            <a:ext cx="12192000" cy="435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48824" y="4861644"/>
            <a:ext cx="5578981" cy="784830"/>
          </a:xfrm>
          <a:prstGeom prst="rect">
            <a:avLst/>
          </a:prstGeom>
          <a:noFill/>
        </p:spPr>
        <p:txBody>
          <a:bodyPr wrap="square" rtlCol="0">
            <a:spAutoFit/>
          </a:bodyPr>
          <a:lstStyle/>
          <a:p>
            <a:pPr algn="ctr" eaLnBrk="1" hangingPunct="1">
              <a:spcBef>
                <a:spcPct val="50000"/>
              </a:spcBef>
              <a:buFontTx/>
              <a:buNone/>
            </a:pPr>
            <a:r>
              <a:rPr lang="en-US" altLang="en-US" b="1" dirty="0"/>
              <a:t>Group Dynamic, Inc.</a:t>
            </a:r>
          </a:p>
          <a:p>
            <a:pPr algn="ctr" eaLnBrk="1" hangingPunct="1">
              <a:spcBef>
                <a:spcPct val="50000"/>
              </a:spcBef>
              <a:buFontTx/>
              <a:buNone/>
            </a:pPr>
            <a:r>
              <a:rPr lang="en-US" altLang="en-US" b="1" dirty="0"/>
              <a:t>411 US Route 1 · Falmouth ·  ME ·  04105</a:t>
            </a:r>
          </a:p>
        </p:txBody>
      </p:sp>
      <p:sp>
        <p:nvSpPr>
          <p:cNvPr id="3074" name="Rectangle 2"/>
          <p:cNvSpPr>
            <a:spLocks noGrp="1" noChangeArrowheads="1"/>
          </p:cNvSpPr>
          <p:nvPr>
            <p:ph type="title"/>
          </p:nvPr>
        </p:nvSpPr>
        <p:spPr>
          <a:xfrm>
            <a:off x="0" y="3629844"/>
            <a:ext cx="12192000" cy="868362"/>
          </a:xfrm>
          <a:solidFill>
            <a:srgbClr val="948A54"/>
          </a:solidFill>
        </p:spPr>
        <p:txBody>
          <a:bodyPr/>
          <a:lstStyle/>
          <a:p>
            <a:pPr algn="ctr" eaLnBrk="1" hangingPunct="1"/>
            <a:r>
              <a:rPr lang="en-US" sz="2400" b="1" dirty="0">
                <a:solidFill>
                  <a:schemeClr val="bg1"/>
                </a:solidFill>
                <a:latin typeface="Calibri" panose="020F0502020204030204" pitchFamily="34" charset="0"/>
              </a:rPr>
              <a:t>Thank you for your time.</a:t>
            </a:r>
          </a:p>
        </p:txBody>
      </p:sp>
    </p:spTree>
    <p:extLst>
      <p:ext uri="{BB962C8B-B14F-4D97-AF65-F5344CB8AC3E}">
        <p14:creationId xmlns:p14="http://schemas.microsoft.com/office/powerpoint/2010/main" val="75148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6C276-719D-420F-9B1E-E8E40753E770}"/>
              </a:ext>
            </a:extLst>
          </p:cNvPr>
          <p:cNvSpPr/>
          <p:nvPr/>
        </p:nvSpPr>
        <p:spPr>
          <a:xfrm>
            <a:off x="0" y="0"/>
            <a:ext cx="12192000" cy="9144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Why Choose an FSA?</a:t>
            </a:r>
          </a:p>
        </p:txBody>
      </p:sp>
      <p:pic>
        <p:nvPicPr>
          <p:cNvPr id="6" name="Picture 5">
            <a:extLst>
              <a:ext uri="{FF2B5EF4-FFF2-40B4-BE49-F238E27FC236}">
                <a16:creationId xmlns:a16="http://schemas.microsoft.com/office/drawing/2014/main" id="{497C6C48-434D-4A29-B940-523BC27A69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41" y="5878726"/>
            <a:ext cx="2252967" cy="731520"/>
          </a:xfrm>
          <a:prstGeom prst="rect">
            <a:avLst/>
          </a:prstGeom>
        </p:spPr>
      </p:pic>
      <p:sp>
        <p:nvSpPr>
          <p:cNvPr id="7" name="TextBox 6">
            <a:extLst>
              <a:ext uri="{FF2B5EF4-FFF2-40B4-BE49-F238E27FC236}">
                <a16:creationId xmlns:a16="http://schemas.microsoft.com/office/drawing/2014/main" id="{CB15BAB7-B7F0-4313-8CA9-A761C512D0FD}"/>
              </a:ext>
            </a:extLst>
          </p:cNvPr>
          <p:cNvSpPr txBox="1"/>
          <p:nvPr/>
        </p:nvSpPr>
        <p:spPr>
          <a:xfrm>
            <a:off x="7182190" y="1828143"/>
            <a:ext cx="4378218" cy="3600986"/>
          </a:xfrm>
          <a:prstGeom prst="rect">
            <a:avLst/>
          </a:prstGeom>
          <a:noFill/>
        </p:spPr>
        <p:txBody>
          <a:bodyPr wrap="square" rtlCol="0">
            <a:spAutoFit/>
          </a:bodyPr>
          <a:lstStyle/>
          <a:p>
            <a:r>
              <a:rPr lang="en-US" sz="2000" b="1" dirty="0"/>
              <a:t>Tax Savings!</a:t>
            </a:r>
          </a:p>
          <a:p>
            <a:endParaRPr lang="en-US" sz="2000" b="1" dirty="0"/>
          </a:p>
          <a:p>
            <a:r>
              <a:rPr lang="en-US" sz="1600" dirty="0"/>
              <a:t>FSAs save you about 30% on products and services you and your family use every day*.</a:t>
            </a:r>
          </a:p>
          <a:p>
            <a:endParaRPr lang="en-US" sz="1600" dirty="0"/>
          </a:p>
          <a:p>
            <a:r>
              <a:rPr lang="en-US" sz="1600" dirty="0"/>
              <a:t>Make pretax payroll contributions to your FSA and pay no income tax on the money set aside for eligible expenses. </a:t>
            </a:r>
          </a:p>
          <a:p>
            <a:endParaRPr lang="en-US" sz="1600" dirty="0"/>
          </a:p>
          <a:p>
            <a:r>
              <a:rPr lang="en-US" sz="1600" dirty="0"/>
              <a:t>Use your FSA to pay for prescriptions, copays, over-the-counter medicine, dental exams, daycare, and more.</a:t>
            </a:r>
          </a:p>
          <a:p>
            <a:endParaRPr lang="en-US" dirty="0"/>
          </a:p>
          <a:p>
            <a:r>
              <a:rPr lang="en-US" sz="1000" dirty="0"/>
              <a:t>*based on 30% tax bracket</a:t>
            </a:r>
          </a:p>
        </p:txBody>
      </p:sp>
      <p:graphicFrame>
        <p:nvGraphicFramePr>
          <p:cNvPr id="5" name="Table 4">
            <a:extLst>
              <a:ext uri="{FF2B5EF4-FFF2-40B4-BE49-F238E27FC236}">
                <a16:creationId xmlns:a16="http://schemas.microsoft.com/office/drawing/2014/main" id="{CD3F37CF-5AAB-4350-80E4-A1473FD63B65}"/>
              </a:ext>
            </a:extLst>
          </p:cNvPr>
          <p:cNvGraphicFramePr>
            <a:graphicFrameLocks noGrp="1"/>
          </p:cNvGraphicFramePr>
          <p:nvPr>
            <p:extLst>
              <p:ext uri="{D42A27DB-BD31-4B8C-83A1-F6EECF244321}">
                <p14:modId xmlns:p14="http://schemas.microsoft.com/office/powerpoint/2010/main" val="2484628789"/>
              </p:ext>
            </p:extLst>
          </p:nvPr>
        </p:nvGraphicFramePr>
        <p:xfrm>
          <a:off x="509899" y="1515236"/>
          <a:ext cx="6073289" cy="4378525"/>
        </p:xfrm>
        <a:graphic>
          <a:graphicData uri="http://schemas.openxmlformats.org/drawingml/2006/table">
            <a:tbl>
              <a:tblPr firstRow="1" firstCol="1" bandRow="1">
                <a:tableStyleId>{91EBBBCC-DAD2-459C-BE2E-F6DE35CF9A28}</a:tableStyleId>
              </a:tblPr>
              <a:tblGrid>
                <a:gridCol w="2676120">
                  <a:extLst>
                    <a:ext uri="{9D8B030D-6E8A-4147-A177-3AD203B41FA5}">
                      <a16:colId xmlns:a16="http://schemas.microsoft.com/office/drawing/2014/main" val="20000"/>
                    </a:ext>
                  </a:extLst>
                </a:gridCol>
                <a:gridCol w="1689314">
                  <a:extLst>
                    <a:ext uri="{9D8B030D-6E8A-4147-A177-3AD203B41FA5}">
                      <a16:colId xmlns:a16="http://schemas.microsoft.com/office/drawing/2014/main" val="20001"/>
                    </a:ext>
                  </a:extLst>
                </a:gridCol>
                <a:gridCol w="1707855">
                  <a:extLst>
                    <a:ext uri="{9D8B030D-6E8A-4147-A177-3AD203B41FA5}">
                      <a16:colId xmlns:a16="http://schemas.microsoft.com/office/drawing/2014/main" val="20002"/>
                    </a:ext>
                  </a:extLst>
                </a:gridCol>
              </a:tblGrid>
              <a:tr h="356674">
                <a:tc gridSpan="3">
                  <a:txBody>
                    <a:bodyPr/>
                    <a:lstStyle/>
                    <a:p>
                      <a:pPr marL="0" marR="0" algn="ctr">
                        <a:lnSpc>
                          <a:spcPct val="115000"/>
                        </a:lnSpc>
                        <a:spcBef>
                          <a:spcPts val="0"/>
                        </a:spcBef>
                        <a:spcAft>
                          <a:spcPts val="0"/>
                        </a:spcAft>
                      </a:pPr>
                      <a:r>
                        <a:rPr lang="en-US" sz="1600" dirty="0">
                          <a:solidFill>
                            <a:schemeClr val="bg1"/>
                          </a:solidFill>
                          <a:effectLst/>
                        </a:rPr>
                        <a:t>FSA Tax Savings Estimator</a:t>
                      </a:r>
                      <a:endParaRPr lang="en-US" sz="1200" dirty="0">
                        <a:solidFill>
                          <a:schemeClr val="bg1"/>
                        </a:solidFill>
                        <a:effectLst/>
                        <a:latin typeface="Calibri"/>
                        <a:ea typeface="Calibri"/>
                        <a:cs typeface="Times New Roman"/>
                      </a:endParaRPr>
                    </a:p>
                  </a:txBody>
                  <a:tcPr marL="68580" marR="68580" marT="0" marB="0" anchor="ctr">
                    <a:lnB w="381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9533">
                <a:tc>
                  <a:txBody>
                    <a:bodyPr/>
                    <a:lstStyle/>
                    <a:p>
                      <a:pPr marL="0" marR="0" algn="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rPr>
                        <a:t>Without an Account</a:t>
                      </a:r>
                      <a:endParaRPr lang="en-US" sz="1400" b="1"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rPr>
                        <a:t>With Both Accounts</a:t>
                      </a:r>
                      <a:endParaRPr lang="en-US" sz="1400" b="1"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29371">
                <a:tc>
                  <a:txBody>
                    <a:bodyPr/>
                    <a:lstStyle/>
                    <a:p>
                      <a:pPr marL="0" marR="0" algn="r">
                        <a:lnSpc>
                          <a:spcPct val="115000"/>
                        </a:lnSpc>
                        <a:spcBef>
                          <a:spcPts val="0"/>
                        </a:spcBef>
                        <a:spcAft>
                          <a:spcPts val="0"/>
                        </a:spcAft>
                      </a:pPr>
                      <a:r>
                        <a:rPr lang="en-US" sz="1100" dirty="0">
                          <a:effectLst/>
                        </a:rPr>
                        <a:t>Annual Salary</a:t>
                      </a:r>
                      <a:endParaRPr lang="en-US" sz="1400" dirty="0">
                        <a:effectLst/>
                        <a:latin typeface="Calibri"/>
                        <a:ea typeface="Calibri"/>
                        <a:cs typeface="Times New Roman"/>
                      </a:endParaRPr>
                    </a:p>
                  </a:txBody>
                  <a:tcPr marL="68580" marR="6858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rPr>
                        <a:t>$ 36,000</a:t>
                      </a:r>
                      <a:endParaRPr lang="en-US" sz="1400"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rPr>
                        <a:t>$ 36,000</a:t>
                      </a:r>
                      <a:endParaRPr lang="en-US" sz="1400"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29371">
                <a:tc>
                  <a:txBody>
                    <a:bodyPr/>
                    <a:lstStyle/>
                    <a:p>
                      <a:pPr marL="0" marR="0" algn="r">
                        <a:lnSpc>
                          <a:spcPct val="115000"/>
                        </a:lnSpc>
                        <a:spcBef>
                          <a:spcPts val="0"/>
                        </a:spcBef>
                        <a:spcAft>
                          <a:spcPts val="0"/>
                        </a:spcAft>
                      </a:pPr>
                      <a:r>
                        <a:rPr lang="en-US" sz="1100" dirty="0">
                          <a:effectLst/>
                        </a:rPr>
                        <a:t>Weekly Gross Pay</a:t>
                      </a:r>
                      <a:endParaRPr lang="en-US" sz="1400" dirty="0">
                        <a:effectLst/>
                        <a:latin typeface="Calibri"/>
                        <a:ea typeface="Calibri"/>
                        <a:cs typeface="Times New Roman"/>
                      </a:endParaRPr>
                    </a:p>
                  </a:txBody>
                  <a:tcPr marL="68580" marR="6858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rPr>
                        <a:t>$ 692</a:t>
                      </a:r>
                      <a:endParaRPr lang="en-US" sz="1400"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rPr>
                        <a:t>$ 692</a:t>
                      </a:r>
                      <a:endParaRPr lang="en-US" sz="1400"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668765">
                <a:tc>
                  <a:txBody>
                    <a:bodyPr/>
                    <a:lstStyle/>
                    <a:p>
                      <a:pPr marL="0" marR="0" algn="r">
                        <a:lnSpc>
                          <a:spcPct val="115000"/>
                        </a:lnSpc>
                        <a:spcBef>
                          <a:spcPts val="0"/>
                        </a:spcBef>
                        <a:spcAft>
                          <a:spcPts val="0"/>
                        </a:spcAft>
                      </a:pPr>
                      <a:r>
                        <a:rPr lang="en-US" sz="1100" dirty="0">
                          <a:effectLst/>
                        </a:rPr>
                        <a:t>FSA Account Contributions</a:t>
                      </a:r>
                      <a:endParaRPr lang="en-US" sz="1400" dirty="0">
                        <a:effectLst/>
                      </a:endParaRPr>
                    </a:p>
                    <a:p>
                      <a:pPr marL="0" marR="0" algn="r">
                        <a:lnSpc>
                          <a:spcPct val="115000"/>
                        </a:lnSpc>
                        <a:spcBef>
                          <a:spcPts val="0"/>
                        </a:spcBef>
                        <a:spcAft>
                          <a:spcPts val="0"/>
                        </a:spcAft>
                      </a:pPr>
                      <a:r>
                        <a:rPr lang="en-US" sz="1100" dirty="0">
                          <a:effectLst/>
                        </a:rPr>
                        <a:t>Per Week</a:t>
                      </a:r>
                      <a:endParaRPr lang="en-US" sz="1400" dirty="0">
                        <a:effectLst/>
                        <a:latin typeface="Calibri"/>
                        <a:ea typeface="Calibri"/>
                        <a:cs typeface="Times New Roman"/>
                      </a:endParaRPr>
                    </a:p>
                  </a:txBody>
                  <a:tcPr marL="68580" marR="6858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rPr>
                        <a:t>$ 0</a:t>
                      </a:r>
                      <a:endParaRPr lang="en-US" sz="1400"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rPr>
                        <a:t>Healthcare $ 25</a:t>
                      </a:r>
                      <a:endParaRPr lang="en-US" sz="1400" dirty="0">
                        <a:effectLst/>
                      </a:endParaRPr>
                    </a:p>
                    <a:p>
                      <a:pPr marL="0" marR="0" algn="r">
                        <a:lnSpc>
                          <a:spcPct val="115000"/>
                        </a:lnSpc>
                        <a:spcBef>
                          <a:spcPts val="0"/>
                        </a:spcBef>
                        <a:spcAft>
                          <a:spcPts val="0"/>
                        </a:spcAft>
                      </a:pPr>
                      <a:r>
                        <a:rPr lang="en-US" sz="1100" u="sng" dirty="0">
                          <a:effectLst/>
                        </a:rPr>
                        <a:t>Childcare   $ 96</a:t>
                      </a:r>
                      <a:endParaRPr lang="en-US" sz="1400" dirty="0">
                        <a:effectLst/>
                      </a:endParaRPr>
                    </a:p>
                    <a:p>
                      <a:pPr marL="0" marR="0" algn="r">
                        <a:lnSpc>
                          <a:spcPct val="115000"/>
                        </a:lnSpc>
                        <a:spcBef>
                          <a:spcPts val="0"/>
                        </a:spcBef>
                        <a:spcAft>
                          <a:spcPts val="0"/>
                        </a:spcAft>
                      </a:pPr>
                      <a:r>
                        <a:rPr lang="en-US" sz="1100" dirty="0">
                          <a:effectLst/>
                        </a:rPr>
                        <a:t>Total    $ 121</a:t>
                      </a:r>
                      <a:endParaRPr lang="en-US" sz="1400"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29371">
                <a:tc>
                  <a:txBody>
                    <a:bodyPr/>
                    <a:lstStyle/>
                    <a:p>
                      <a:pPr marL="0" marR="0" algn="r">
                        <a:lnSpc>
                          <a:spcPct val="115000"/>
                        </a:lnSpc>
                        <a:spcBef>
                          <a:spcPts val="0"/>
                        </a:spcBef>
                        <a:spcAft>
                          <a:spcPts val="0"/>
                        </a:spcAft>
                      </a:pPr>
                      <a:r>
                        <a:rPr lang="en-US" sz="1100" dirty="0">
                          <a:effectLst/>
                        </a:rPr>
                        <a:t>Taxable Wages </a:t>
                      </a:r>
                      <a:endParaRPr lang="en-US" sz="1400" dirty="0">
                        <a:effectLst/>
                        <a:latin typeface="Calibri"/>
                        <a:ea typeface="Calibri"/>
                        <a:cs typeface="Times New Roman"/>
                      </a:endParaRPr>
                    </a:p>
                  </a:txBody>
                  <a:tcPr marL="68580" marR="6858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rPr>
                        <a:t>$ 692</a:t>
                      </a:r>
                      <a:endParaRPr lang="en-US" sz="1400"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rPr>
                        <a:t>$ 571</a:t>
                      </a:r>
                      <a:endParaRPr lang="en-US" sz="1400"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401259">
                <a:tc>
                  <a:txBody>
                    <a:bodyPr/>
                    <a:lstStyle/>
                    <a:p>
                      <a:pPr marL="0" marR="0" algn="r">
                        <a:lnSpc>
                          <a:spcPct val="115000"/>
                        </a:lnSpc>
                        <a:spcBef>
                          <a:spcPts val="0"/>
                        </a:spcBef>
                        <a:spcAft>
                          <a:spcPts val="0"/>
                        </a:spcAft>
                      </a:pPr>
                      <a:r>
                        <a:rPr lang="en-US" sz="1100" dirty="0">
                          <a:effectLst/>
                        </a:rPr>
                        <a:t>Estimated Tax Rate 32%</a:t>
                      </a:r>
                      <a:endParaRPr lang="en-US" sz="1400" dirty="0">
                        <a:effectLst/>
                      </a:endParaRPr>
                    </a:p>
                    <a:p>
                      <a:pPr marL="0" marR="0" algn="r">
                        <a:lnSpc>
                          <a:spcPct val="115000"/>
                        </a:lnSpc>
                        <a:spcBef>
                          <a:spcPts val="0"/>
                        </a:spcBef>
                        <a:spcAft>
                          <a:spcPts val="0"/>
                        </a:spcAft>
                      </a:pPr>
                      <a:r>
                        <a:rPr lang="en-US" sz="1000" dirty="0">
                          <a:effectLst/>
                        </a:rPr>
                        <a:t>FICA 7.65%, Federal 20%, State 5%</a:t>
                      </a:r>
                      <a:endParaRPr lang="en-US" sz="1400" dirty="0">
                        <a:effectLst/>
                        <a:latin typeface="Calibri"/>
                        <a:ea typeface="Calibri"/>
                        <a:cs typeface="Times New Roman"/>
                      </a:endParaRPr>
                    </a:p>
                  </a:txBody>
                  <a:tcPr marL="68580" marR="6858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rPr>
                        <a:t>$ 226</a:t>
                      </a:r>
                      <a:endParaRPr lang="en-US" sz="1400"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rPr>
                        <a:t>$ 186</a:t>
                      </a:r>
                      <a:endParaRPr lang="en-US" sz="1400"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668765">
                <a:tc>
                  <a:txBody>
                    <a:bodyPr/>
                    <a:lstStyle/>
                    <a:p>
                      <a:pPr marL="0" marR="0" algn="r">
                        <a:lnSpc>
                          <a:spcPct val="115000"/>
                        </a:lnSpc>
                        <a:spcBef>
                          <a:spcPts val="0"/>
                        </a:spcBef>
                        <a:spcAft>
                          <a:spcPts val="0"/>
                        </a:spcAft>
                      </a:pPr>
                      <a:r>
                        <a:rPr lang="en-US" sz="1100" dirty="0">
                          <a:effectLst/>
                        </a:rPr>
                        <a:t>Expenses </a:t>
                      </a:r>
                      <a:endParaRPr lang="en-US" sz="1400" dirty="0">
                        <a:effectLst/>
                      </a:endParaRPr>
                    </a:p>
                    <a:p>
                      <a:pPr marL="0" marR="0" algn="r">
                        <a:lnSpc>
                          <a:spcPct val="115000"/>
                        </a:lnSpc>
                        <a:spcBef>
                          <a:spcPts val="0"/>
                        </a:spcBef>
                        <a:spcAft>
                          <a:spcPts val="0"/>
                        </a:spcAft>
                      </a:pPr>
                      <a:r>
                        <a:rPr lang="en-US" sz="1100" dirty="0">
                          <a:effectLst/>
                        </a:rPr>
                        <a:t>Paid for After Tax</a:t>
                      </a:r>
                      <a:endParaRPr lang="en-US" sz="1400" dirty="0">
                        <a:effectLst/>
                        <a:latin typeface="Calibri"/>
                        <a:ea typeface="Calibri"/>
                        <a:cs typeface="Times New Roman"/>
                      </a:endParaRPr>
                    </a:p>
                  </a:txBody>
                  <a:tcPr marL="68580" marR="6858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rPr>
                        <a:t>Healthcare $ 25</a:t>
                      </a:r>
                      <a:endParaRPr lang="en-US" sz="1400" dirty="0">
                        <a:effectLst/>
                      </a:endParaRPr>
                    </a:p>
                    <a:p>
                      <a:pPr marL="0" marR="0" algn="r">
                        <a:lnSpc>
                          <a:spcPct val="115000"/>
                        </a:lnSpc>
                        <a:spcBef>
                          <a:spcPts val="0"/>
                        </a:spcBef>
                        <a:spcAft>
                          <a:spcPts val="0"/>
                        </a:spcAft>
                      </a:pPr>
                      <a:r>
                        <a:rPr lang="en-US" sz="1100" u="sng" dirty="0">
                          <a:effectLst/>
                        </a:rPr>
                        <a:t>Childcare   $ 96</a:t>
                      </a:r>
                      <a:endParaRPr lang="en-US" sz="1400" dirty="0">
                        <a:effectLst/>
                      </a:endParaRPr>
                    </a:p>
                    <a:p>
                      <a:pPr marL="0" marR="0" algn="r">
                        <a:lnSpc>
                          <a:spcPct val="115000"/>
                        </a:lnSpc>
                        <a:spcBef>
                          <a:spcPts val="0"/>
                        </a:spcBef>
                        <a:spcAft>
                          <a:spcPts val="0"/>
                        </a:spcAft>
                      </a:pPr>
                      <a:r>
                        <a:rPr lang="en-US" sz="1100" dirty="0">
                          <a:effectLst/>
                        </a:rPr>
                        <a:t>Total    $ 121</a:t>
                      </a:r>
                      <a:endParaRPr lang="en-US" sz="1400"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rPr>
                        <a:t>$ 0</a:t>
                      </a:r>
                      <a:endParaRPr lang="en-US" sz="1400"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29371">
                <a:tc>
                  <a:txBody>
                    <a:bodyPr/>
                    <a:lstStyle/>
                    <a:p>
                      <a:pPr marL="0" marR="0" algn="r">
                        <a:lnSpc>
                          <a:spcPct val="115000"/>
                        </a:lnSpc>
                        <a:spcBef>
                          <a:spcPts val="0"/>
                        </a:spcBef>
                        <a:spcAft>
                          <a:spcPts val="0"/>
                        </a:spcAft>
                      </a:pPr>
                      <a:r>
                        <a:rPr lang="en-US" sz="1100" dirty="0">
                          <a:effectLst/>
                        </a:rPr>
                        <a:t>Net Pay</a:t>
                      </a:r>
                      <a:endParaRPr lang="en-US" sz="1400" dirty="0">
                        <a:effectLst/>
                        <a:latin typeface="Calibri"/>
                        <a:ea typeface="Calibri"/>
                        <a:cs typeface="Times New Roman"/>
                      </a:endParaRPr>
                    </a:p>
                  </a:txBody>
                  <a:tcPr marL="68580" marR="6858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rPr>
                        <a:t>$ 345</a:t>
                      </a:r>
                      <a:endParaRPr lang="en-US" sz="1400"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rPr>
                        <a:t>$ 385</a:t>
                      </a:r>
                      <a:endParaRPr lang="en-US" sz="1400"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29371">
                <a:tc>
                  <a:txBody>
                    <a:bodyPr/>
                    <a:lstStyle/>
                    <a:p>
                      <a:pPr marL="0" marR="0" algn="r">
                        <a:lnSpc>
                          <a:spcPct val="115000"/>
                        </a:lnSpc>
                        <a:spcBef>
                          <a:spcPts val="0"/>
                        </a:spcBef>
                        <a:spcAft>
                          <a:spcPts val="0"/>
                        </a:spcAft>
                      </a:pPr>
                      <a:r>
                        <a:rPr lang="en-US" sz="1100" dirty="0">
                          <a:effectLst/>
                        </a:rPr>
                        <a:t>Annually</a:t>
                      </a:r>
                      <a:endParaRPr lang="en-US" sz="1400" dirty="0">
                        <a:effectLst/>
                        <a:latin typeface="Calibri"/>
                        <a:ea typeface="Calibri"/>
                        <a:cs typeface="Times New Roman"/>
                      </a:endParaRPr>
                    </a:p>
                  </a:txBody>
                  <a:tcPr marL="68580" marR="6858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rPr>
                        <a:t>$ 17,940</a:t>
                      </a:r>
                      <a:endParaRPr lang="en-US" sz="1400"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effectLst/>
                        </a:rPr>
                        <a:t>$ 20,020</a:t>
                      </a:r>
                      <a:endParaRPr lang="en-US" sz="1400" dirty="0">
                        <a:effectLst/>
                        <a:latin typeface="Calibri"/>
                        <a:ea typeface="Calibri"/>
                        <a:cs typeface="Times New Roman"/>
                      </a:endParaRPr>
                    </a:p>
                  </a:txBody>
                  <a:tcPr marL="68580" marR="68580" marT="0" marB="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356674">
                <a:tc gridSpan="3">
                  <a:txBody>
                    <a:bodyPr/>
                    <a:lstStyle/>
                    <a:p>
                      <a:pPr marL="0" marR="0" algn="r">
                        <a:lnSpc>
                          <a:spcPct val="115000"/>
                        </a:lnSpc>
                        <a:spcBef>
                          <a:spcPts val="0"/>
                        </a:spcBef>
                        <a:spcAft>
                          <a:spcPts val="0"/>
                        </a:spcAft>
                      </a:pPr>
                      <a:r>
                        <a:rPr lang="en-US" sz="1600" dirty="0">
                          <a:solidFill>
                            <a:schemeClr val="tx1"/>
                          </a:solidFill>
                          <a:effectLst/>
                        </a:rPr>
                        <a:t>Total Tax Savings with FSAs         $ 2,080</a:t>
                      </a:r>
                      <a:endParaRPr lang="en-US" sz="1200" dirty="0">
                        <a:solidFill>
                          <a:schemeClr val="tx1"/>
                        </a:solidFill>
                        <a:effectLst/>
                        <a:latin typeface="Calibri"/>
                        <a:ea typeface="Calibri"/>
                        <a:cs typeface="Times New Roman"/>
                      </a:endParaRPr>
                    </a:p>
                  </a:txBody>
                  <a:tcPr marL="68580" marR="68580" marT="0" marB="0">
                    <a:lnT w="38100" cap="flat" cmpd="sng" algn="ctr">
                      <a:solidFill>
                        <a:schemeClr val="bg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9" name="Oval 8">
            <a:extLst>
              <a:ext uri="{FF2B5EF4-FFF2-40B4-BE49-F238E27FC236}">
                <a16:creationId xmlns:a16="http://schemas.microsoft.com/office/drawing/2014/main" id="{98E19B14-D4D4-446C-9EFE-FA9662942A87}"/>
              </a:ext>
            </a:extLst>
          </p:cNvPr>
          <p:cNvSpPr/>
          <p:nvPr/>
        </p:nvSpPr>
        <p:spPr>
          <a:xfrm>
            <a:off x="5576916" y="5449078"/>
            <a:ext cx="1279098" cy="58122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7523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6C276-719D-420F-9B1E-E8E40753E770}"/>
              </a:ext>
            </a:extLst>
          </p:cNvPr>
          <p:cNvSpPr/>
          <p:nvPr/>
        </p:nvSpPr>
        <p:spPr>
          <a:xfrm>
            <a:off x="0" y="0"/>
            <a:ext cx="12192000" cy="9144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How Does It Work?</a:t>
            </a:r>
          </a:p>
        </p:txBody>
      </p:sp>
      <p:pic>
        <p:nvPicPr>
          <p:cNvPr id="6" name="Picture 5">
            <a:extLst>
              <a:ext uri="{FF2B5EF4-FFF2-40B4-BE49-F238E27FC236}">
                <a16:creationId xmlns:a16="http://schemas.microsoft.com/office/drawing/2014/main" id="{497C6C48-434D-4A29-B940-523BC27A69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41" y="5878726"/>
            <a:ext cx="2252967" cy="731520"/>
          </a:xfrm>
          <a:prstGeom prst="rect">
            <a:avLst/>
          </a:prstGeom>
        </p:spPr>
      </p:pic>
      <p:sp>
        <p:nvSpPr>
          <p:cNvPr id="5" name="TextBox 4">
            <a:extLst>
              <a:ext uri="{FF2B5EF4-FFF2-40B4-BE49-F238E27FC236}">
                <a16:creationId xmlns:a16="http://schemas.microsoft.com/office/drawing/2014/main" id="{115DE420-C52E-443C-ABC1-8626BD01BFB0}"/>
              </a:ext>
            </a:extLst>
          </p:cNvPr>
          <p:cNvSpPr txBox="1"/>
          <p:nvPr/>
        </p:nvSpPr>
        <p:spPr>
          <a:xfrm>
            <a:off x="1053980" y="1544975"/>
            <a:ext cx="10506427" cy="4570482"/>
          </a:xfrm>
          <a:prstGeom prst="rect">
            <a:avLst/>
          </a:prstGeom>
          <a:noFill/>
        </p:spPr>
        <p:txBody>
          <a:bodyPr wrap="square" rtlCol="0">
            <a:spAutoFit/>
          </a:bodyPr>
          <a:lstStyle/>
          <a:p>
            <a:pPr marL="688975" indent="-688975">
              <a:spcAft>
                <a:spcPts val="600"/>
              </a:spcAft>
            </a:pPr>
            <a:r>
              <a:rPr lang="en-US" b="1" dirty="0">
                <a:solidFill>
                  <a:srgbClr val="C00000"/>
                </a:solidFill>
              </a:rPr>
              <a:t>Step 1.  Plan Ahead</a:t>
            </a:r>
          </a:p>
          <a:p>
            <a:pPr>
              <a:spcAft>
                <a:spcPts val="600"/>
              </a:spcAft>
            </a:pPr>
            <a:r>
              <a:rPr lang="en-US" sz="1600" dirty="0"/>
              <a:t>Decide how much money to set aside in your FSA based on you and your family’s </a:t>
            </a:r>
            <a:r>
              <a:rPr lang="en-US" b="1" dirty="0"/>
              <a:t>predictable and manageable </a:t>
            </a:r>
            <a:r>
              <a:rPr lang="en-US" sz="1600" dirty="0"/>
              <a:t>expenses  for the year, up to the maximum.  Access your full Medical FSA election from day one. </a:t>
            </a:r>
          </a:p>
          <a:p>
            <a:pPr marL="688975" indent="-688975">
              <a:spcAft>
                <a:spcPts val="600"/>
              </a:spcAft>
            </a:pPr>
            <a:endParaRPr lang="en-US" sz="1600" dirty="0"/>
          </a:p>
          <a:p>
            <a:pPr marL="688975" indent="-688975">
              <a:spcAft>
                <a:spcPts val="600"/>
              </a:spcAft>
            </a:pPr>
            <a:r>
              <a:rPr lang="en-US" b="1" dirty="0">
                <a:solidFill>
                  <a:srgbClr val="C00000"/>
                </a:solidFill>
              </a:rPr>
              <a:t>Step 2.  Make an Election for Pre-Tax Payroll Deductions </a:t>
            </a:r>
          </a:p>
          <a:p>
            <a:pPr>
              <a:spcAft>
                <a:spcPts val="600"/>
              </a:spcAft>
            </a:pPr>
            <a:r>
              <a:rPr lang="en-US" sz="1600" dirty="0"/>
              <a:t>Your election will be deducted on a pre-tax basis each pay period in equal increments during the plan year. </a:t>
            </a:r>
          </a:p>
          <a:p>
            <a:pPr>
              <a:spcAft>
                <a:spcPts val="600"/>
              </a:spcAft>
            </a:pPr>
            <a:endParaRPr lang="en-US" sz="1600" dirty="0"/>
          </a:p>
          <a:p>
            <a:pPr marL="688975" indent="-688975">
              <a:spcAft>
                <a:spcPts val="600"/>
              </a:spcAft>
            </a:pPr>
            <a:r>
              <a:rPr lang="en-US" b="1" dirty="0">
                <a:solidFill>
                  <a:srgbClr val="C00000"/>
                </a:solidFill>
              </a:rPr>
              <a:t>Step 3.  Use your FSA to Pay for Eligible Expenses</a:t>
            </a:r>
          </a:p>
          <a:p>
            <a:pPr>
              <a:spcAft>
                <a:spcPts val="600"/>
              </a:spcAft>
            </a:pPr>
            <a:r>
              <a:rPr lang="en-US" sz="1600" dirty="0"/>
              <a:t>Use your debit card or File claims through the GDI website, email, fax or mail.  Your FSA pays for eligible expenses that would have bought anyway, but FSA funds are tax-free!  It’s like getting a discount on every purchase.</a:t>
            </a:r>
          </a:p>
          <a:p>
            <a:pPr marL="688975" indent="-688975">
              <a:spcAft>
                <a:spcPts val="600"/>
              </a:spcAft>
            </a:pPr>
            <a:endParaRPr lang="en-US" sz="1600" dirty="0"/>
          </a:p>
          <a:p>
            <a:pPr marL="688975" indent="-688975">
              <a:spcAft>
                <a:spcPts val="600"/>
              </a:spcAft>
            </a:pPr>
            <a:r>
              <a:rPr lang="en-US" b="1" dirty="0">
                <a:solidFill>
                  <a:srgbClr val="C00000"/>
                </a:solidFill>
              </a:rPr>
              <a:t>Step 4.  Know How It Works</a:t>
            </a:r>
          </a:p>
          <a:p>
            <a:pPr marL="688975" indent="-688975">
              <a:spcAft>
                <a:spcPts val="600"/>
              </a:spcAft>
            </a:pPr>
            <a:r>
              <a:rPr lang="en-US" sz="1600" dirty="0"/>
              <a:t>Understand the benefits, eligibility and rules of each type of account.  Let’s take a closer look.  </a:t>
            </a:r>
            <a:endParaRPr lang="en-US" dirty="0"/>
          </a:p>
          <a:p>
            <a:r>
              <a:rPr lang="en-US" dirty="0"/>
              <a:t> </a:t>
            </a:r>
          </a:p>
        </p:txBody>
      </p:sp>
    </p:spTree>
    <p:extLst>
      <p:ext uri="{BB962C8B-B14F-4D97-AF65-F5344CB8AC3E}">
        <p14:creationId xmlns:p14="http://schemas.microsoft.com/office/powerpoint/2010/main" val="290915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6C276-719D-420F-9B1E-E8E40753E770}"/>
              </a:ext>
            </a:extLst>
          </p:cNvPr>
          <p:cNvSpPr/>
          <p:nvPr/>
        </p:nvSpPr>
        <p:spPr>
          <a:xfrm>
            <a:off x="0" y="0"/>
            <a:ext cx="12192000" cy="9144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Different Types of FSAs</a:t>
            </a:r>
          </a:p>
        </p:txBody>
      </p:sp>
      <p:pic>
        <p:nvPicPr>
          <p:cNvPr id="6" name="Picture 5">
            <a:extLst>
              <a:ext uri="{FF2B5EF4-FFF2-40B4-BE49-F238E27FC236}">
                <a16:creationId xmlns:a16="http://schemas.microsoft.com/office/drawing/2014/main" id="{497C6C48-434D-4A29-B940-523BC27A69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41" y="5878726"/>
            <a:ext cx="2252967" cy="731520"/>
          </a:xfrm>
          <a:prstGeom prst="rect">
            <a:avLst/>
          </a:prstGeom>
        </p:spPr>
      </p:pic>
      <p:sp>
        <p:nvSpPr>
          <p:cNvPr id="3" name="Rectangle: Rounded Corners 2">
            <a:extLst>
              <a:ext uri="{FF2B5EF4-FFF2-40B4-BE49-F238E27FC236}">
                <a16:creationId xmlns:a16="http://schemas.microsoft.com/office/drawing/2014/main" id="{FA1447AC-40C7-4BD7-8DE9-9486B035798A}"/>
              </a:ext>
            </a:extLst>
          </p:cNvPr>
          <p:cNvSpPr/>
          <p:nvPr/>
        </p:nvSpPr>
        <p:spPr>
          <a:xfrm>
            <a:off x="538385" y="1717235"/>
            <a:ext cx="3657600" cy="731520"/>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Medical FSA (Traditional)</a:t>
            </a:r>
          </a:p>
        </p:txBody>
      </p:sp>
      <p:sp>
        <p:nvSpPr>
          <p:cNvPr id="10" name="Rectangle: Rounded Corners 9">
            <a:extLst>
              <a:ext uri="{FF2B5EF4-FFF2-40B4-BE49-F238E27FC236}">
                <a16:creationId xmlns:a16="http://schemas.microsoft.com/office/drawing/2014/main" id="{04CD8FBE-6570-4B4E-81D6-0C621B991A49}"/>
              </a:ext>
            </a:extLst>
          </p:cNvPr>
          <p:cNvSpPr/>
          <p:nvPr/>
        </p:nvSpPr>
        <p:spPr>
          <a:xfrm>
            <a:off x="538385" y="3478783"/>
            <a:ext cx="3657600" cy="7315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Dependent Care FSA</a:t>
            </a:r>
          </a:p>
        </p:txBody>
      </p:sp>
      <p:sp>
        <p:nvSpPr>
          <p:cNvPr id="11" name="TextBox 10">
            <a:extLst>
              <a:ext uri="{FF2B5EF4-FFF2-40B4-BE49-F238E27FC236}">
                <a16:creationId xmlns:a16="http://schemas.microsoft.com/office/drawing/2014/main" id="{043E3117-155D-47CD-985F-035E57E28213}"/>
              </a:ext>
            </a:extLst>
          </p:cNvPr>
          <p:cNvSpPr txBox="1"/>
          <p:nvPr/>
        </p:nvSpPr>
        <p:spPr>
          <a:xfrm>
            <a:off x="4341263" y="1718933"/>
            <a:ext cx="7312351" cy="1200329"/>
          </a:xfrm>
          <a:prstGeom prst="rect">
            <a:avLst/>
          </a:prstGeom>
          <a:noFill/>
        </p:spPr>
        <p:txBody>
          <a:bodyPr wrap="square" lIns="91440" tIns="45720" rIns="91440" bIns="45720" rtlCol="0" anchor="t">
            <a:spAutoFit/>
          </a:bodyPr>
          <a:lstStyle/>
          <a:p>
            <a:pPr marL="23495" marR="259715"/>
            <a:r>
              <a:rPr lang="en-US" sz="1600" dirty="0">
                <a:latin typeface="Calibri"/>
                <a:cs typeface="Calibri"/>
              </a:rPr>
              <a:t>A general purpose, traditional medical FSA covers all eligible medical, vision and dental expenses allowed under IRS Code Section 213(d).</a:t>
            </a:r>
            <a:endParaRPr lang="en-US" dirty="0"/>
          </a:p>
          <a:p>
            <a:pPr marL="23495" marR="259715"/>
            <a:endParaRPr lang="en-US" sz="800" dirty="0">
              <a:latin typeface="Calibri"/>
              <a:cs typeface="Calibri"/>
            </a:endParaRPr>
          </a:p>
          <a:p>
            <a:pPr marL="23495" marR="259715"/>
            <a:r>
              <a:rPr lang="en-US" sz="1600" dirty="0">
                <a:latin typeface="Calibri"/>
                <a:cs typeface="Calibri"/>
              </a:rPr>
              <a:t>If you are eligible for the group health plan, and you or your spouse do not contribute to an HSA, you are eligible for a Medical FSA.</a:t>
            </a:r>
            <a:endParaRPr lang="en-US" dirty="0"/>
          </a:p>
        </p:txBody>
      </p:sp>
      <p:sp>
        <p:nvSpPr>
          <p:cNvPr id="15" name="TextBox 14">
            <a:extLst>
              <a:ext uri="{FF2B5EF4-FFF2-40B4-BE49-F238E27FC236}">
                <a16:creationId xmlns:a16="http://schemas.microsoft.com/office/drawing/2014/main" id="{5E07FDB4-CEC2-468A-A86F-6FA7C1C06606}"/>
              </a:ext>
            </a:extLst>
          </p:cNvPr>
          <p:cNvSpPr txBox="1"/>
          <p:nvPr/>
        </p:nvSpPr>
        <p:spPr>
          <a:xfrm>
            <a:off x="4401420" y="3481476"/>
            <a:ext cx="7312351" cy="584775"/>
          </a:xfrm>
          <a:prstGeom prst="rect">
            <a:avLst/>
          </a:prstGeom>
          <a:noFill/>
        </p:spPr>
        <p:txBody>
          <a:bodyPr wrap="square" rtlCol="0">
            <a:spAutoFit/>
          </a:bodyPr>
          <a:lstStyle/>
          <a:p>
            <a:r>
              <a:rPr lang="en-US" sz="1600" dirty="0"/>
              <a:t>Save on the cost of eligible dependent care for children up to age 13 while you and your spouse (if married) are working or attending school.</a:t>
            </a:r>
          </a:p>
        </p:txBody>
      </p:sp>
    </p:spTree>
    <p:extLst>
      <p:ext uri="{BB962C8B-B14F-4D97-AF65-F5344CB8AC3E}">
        <p14:creationId xmlns:p14="http://schemas.microsoft.com/office/powerpoint/2010/main" val="133974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15BAB7-B7F0-4313-8CA9-A761C512D0FD}"/>
              </a:ext>
            </a:extLst>
          </p:cNvPr>
          <p:cNvSpPr txBox="1"/>
          <p:nvPr/>
        </p:nvSpPr>
        <p:spPr>
          <a:xfrm>
            <a:off x="361774" y="1343966"/>
            <a:ext cx="7337988" cy="404726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1600" dirty="0"/>
              <a:t>Elect up to $3,200 (</a:t>
            </a:r>
            <a:r>
              <a:rPr lang="en-US" sz="1600" dirty="0">
                <a:highlight>
                  <a:srgbClr val="EDF3F9"/>
                </a:highlight>
              </a:rPr>
              <a:t>pending IRS increase to $3,200)</a:t>
            </a:r>
            <a:r>
              <a:rPr lang="en-US" sz="1600" dirty="0"/>
              <a:t> maximum for the 2024 FSA/Calendar Plan Year </a:t>
            </a:r>
          </a:p>
          <a:p>
            <a:pPr marL="342900" indent="-342900">
              <a:spcAft>
                <a:spcPts val="1200"/>
              </a:spcAft>
              <a:buFont typeface="Arial" panose="020B0604020202020204" pitchFamily="34" charset="0"/>
              <a:buChar char="•"/>
            </a:pPr>
            <a:r>
              <a:rPr lang="en-US" sz="1600" dirty="0"/>
              <a:t>Includes eligible medical, dental or vision expenses</a:t>
            </a:r>
          </a:p>
          <a:p>
            <a:pPr marL="342900" indent="-342900">
              <a:spcAft>
                <a:spcPts val="1200"/>
              </a:spcAft>
              <a:buFont typeface="Arial" panose="020B0604020202020204" pitchFamily="34" charset="0"/>
              <a:buChar char="•"/>
            </a:pPr>
            <a:r>
              <a:rPr lang="en-US" sz="1600" dirty="0"/>
              <a:t>Access to your entire annual election at anytime during the year  </a:t>
            </a:r>
          </a:p>
          <a:p>
            <a:pPr marL="342900" indent="-342900">
              <a:spcAft>
                <a:spcPts val="1200"/>
              </a:spcAft>
              <a:buFont typeface="Arial" panose="020B0604020202020204" pitchFamily="34" charset="0"/>
              <a:buChar char="•"/>
            </a:pPr>
            <a:r>
              <a:rPr lang="en-US" sz="1600" dirty="0"/>
              <a:t>Use your FSA for yours and your family’s expenses</a:t>
            </a:r>
            <a:br>
              <a:rPr lang="en-US" sz="1600" dirty="0"/>
            </a:br>
            <a:r>
              <a:rPr lang="en-US" sz="1100" i="1" dirty="0"/>
              <a:t>Spouse, children to age 26 even if not claimed on your tax return, domestic partners must be claimed as tax dependent</a:t>
            </a:r>
          </a:p>
          <a:p>
            <a:pPr marL="342900" indent="-342900">
              <a:spcAft>
                <a:spcPts val="1200"/>
              </a:spcAft>
              <a:buFont typeface="Arial" panose="020B0604020202020204" pitchFamily="34" charset="0"/>
              <a:buChar char="•"/>
            </a:pPr>
            <a:r>
              <a:rPr lang="en-US" sz="1600" dirty="0"/>
              <a:t>Once you make an election, you cannot change it unless you have a qualifying life event </a:t>
            </a:r>
          </a:p>
          <a:p>
            <a:pPr marL="342900" indent="-342900">
              <a:spcAft>
                <a:spcPts val="1200"/>
              </a:spcAft>
              <a:buFont typeface="Arial" panose="020B0604020202020204" pitchFamily="34" charset="0"/>
              <a:buChar char="•"/>
            </a:pPr>
            <a:r>
              <a:rPr lang="en-US" sz="1600" dirty="0"/>
              <a:t>Know your deadlines and Final Filing Date for claims</a:t>
            </a:r>
          </a:p>
          <a:p>
            <a:pPr marL="342900" indent="-342900">
              <a:spcAft>
                <a:spcPts val="1200"/>
              </a:spcAft>
              <a:buFont typeface="Arial" panose="020B0604020202020204" pitchFamily="34" charset="0"/>
              <a:buChar char="•"/>
            </a:pPr>
            <a:r>
              <a:rPr lang="en-US" sz="1600" dirty="0"/>
              <a:t>Unused funds will be forfeited</a:t>
            </a:r>
          </a:p>
          <a:p>
            <a:pPr marL="342900" indent="-342900">
              <a:spcAft>
                <a:spcPts val="1200"/>
              </a:spcAft>
              <a:buFont typeface="Arial" panose="020B0604020202020204" pitchFamily="34" charset="0"/>
              <a:buChar char="•"/>
            </a:pPr>
            <a:r>
              <a:rPr lang="en-US" sz="1600" dirty="0"/>
              <a:t>Specific rules are included in your enrollment materials and in your plan’s Summary Plan Description</a:t>
            </a:r>
          </a:p>
        </p:txBody>
      </p:sp>
      <p:sp>
        <p:nvSpPr>
          <p:cNvPr id="2" name="Rectangle 1">
            <a:extLst>
              <a:ext uri="{FF2B5EF4-FFF2-40B4-BE49-F238E27FC236}">
                <a16:creationId xmlns:a16="http://schemas.microsoft.com/office/drawing/2014/main" id="{802FB80D-83E7-4A5D-A29A-EB4DE082D78C}"/>
              </a:ext>
            </a:extLst>
          </p:cNvPr>
          <p:cNvSpPr/>
          <p:nvPr/>
        </p:nvSpPr>
        <p:spPr>
          <a:xfrm>
            <a:off x="8071501" y="914400"/>
            <a:ext cx="4114800" cy="5943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i="1" dirty="0">
              <a:solidFill>
                <a:schemeClr val="tx1"/>
              </a:solidFill>
            </a:endParaRPr>
          </a:p>
          <a:p>
            <a:pPr marL="401638"/>
            <a:endParaRPr lang="en-US" b="1" i="1" dirty="0">
              <a:solidFill>
                <a:schemeClr val="tx1"/>
              </a:solidFill>
            </a:endParaRPr>
          </a:p>
          <a:p>
            <a:pPr marL="401638"/>
            <a:r>
              <a:rPr lang="en-US" b="1" i="1" dirty="0">
                <a:solidFill>
                  <a:schemeClr val="tx1"/>
                </a:solidFill>
              </a:rPr>
              <a:t>Common FSA Eligible Expenses</a:t>
            </a:r>
          </a:p>
          <a:p>
            <a:pPr marL="684213" indent="-222250">
              <a:buFont typeface="Arial" panose="020B0604020202020204" pitchFamily="34" charset="0"/>
              <a:buChar char="•"/>
            </a:pPr>
            <a:r>
              <a:rPr lang="en-US" sz="1600" i="1" dirty="0">
                <a:solidFill>
                  <a:schemeClr val="tx1"/>
                </a:solidFill>
              </a:rPr>
              <a:t>Over-the-Counter Medicines</a:t>
            </a:r>
          </a:p>
          <a:p>
            <a:pPr marL="684213" indent="-222250">
              <a:buFont typeface="Arial" panose="020B0604020202020204" pitchFamily="34" charset="0"/>
              <a:buChar char="•"/>
            </a:pPr>
            <a:r>
              <a:rPr lang="en-US" sz="1600" i="1" dirty="0">
                <a:solidFill>
                  <a:schemeClr val="tx1"/>
                </a:solidFill>
              </a:rPr>
              <a:t>Menstrual products</a:t>
            </a:r>
          </a:p>
          <a:p>
            <a:pPr marL="684213" indent="-222250">
              <a:buFont typeface="Arial" panose="020B0604020202020204" pitchFamily="34" charset="0"/>
              <a:buChar char="•"/>
            </a:pPr>
            <a:r>
              <a:rPr lang="en-US" sz="1600" i="1" dirty="0">
                <a:solidFill>
                  <a:schemeClr val="tx1"/>
                </a:solidFill>
              </a:rPr>
              <a:t>Copays</a:t>
            </a:r>
          </a:p>
          <a:p>
            <a:pPr marL="684213" indent="-222250">
              <a:buFont typeface="Arial" panose="020B0604020202020204" pitchFamily="34" charset="0"/>
              <a:buChar char="•"/>
            </a:pPr>
            <a:r>
              <a:rPr lang="en-US" sz="1600" i="1" dirty="0">
                <a:solidFill>
                  <a:schemeClr val="tx1"/>
                </a:solidFill>
              </a:rPr>
              <a:t>Prescriptions</a:t>
            </a:r>
          </a:p>
          <a:p>
            <a:pPr marL="684213" indent="-222250">
              <a:buFont typeface="Arial" panose="020B0604020202020204" pitchFamily="34" charset="0"/>
              <a:buChar char="•"/>
            </a:pPr>
            <a:r>
              <a:rPr lang="en-US" sz="1600" i="1" dirty="0">
                <a:solidFill>
                  <a:schemeClr val="tx1"/>
                </a:solidFill>
              </a:rPr>
              <a:t>Deductible, Coinsurance</a:t>
            </a:r>
          </a:p>
          <a:p>
            <a:pPr marL="684213" indent="-222250">
              <a:buFont typeface="Arial" panose="020B0604020202020204" pitchFamily="34" charset="0"/>
              <a:buChar char="•"/>
            </a:pPr>
            <a:r>
              <a:rPr lang="en-US" sz="1600" i="1" dirty="0">
                <a:solidFill>
                  <a:schemeClr val="tx1"/>
                </a:solidFill>
              </a:rPr>
              <a:t>First Aid</a:t>
            </a:r>
          </a:p>
          <a:p>
            <a:pPr marL="684213" indent="-222250">
              <a:buFont typeface="Arial" panose="020B0604020202020204" pitchFamily="34" charset="0"/>
              <a:buChar char="•"/>
            </a:pPr>
            <a:r>
              <a:rPr lang="en-US" sz="1600" i="1" dirty="0">
                <a:solidFill>
                  <a:schemeClr val="tx1"/>
                </a:solidFill>
              </a:rPr>
              <a:t>Dental and Vision Visits</a:t>
            </a:r>
          </a:p>
          <a:p>
            <a:pPr marL="684213" indent="-222250">
              <a:buFont typeface="Arial" panose="020B0604020202020204" pitchFamily="34" charset="0"/>
              <a:buChar char="•"/>
            </a:pPr>
            <a:r>
              <a:rPr lang="en-US" sz="1600" i="1" dirty="0">
                <a:solidFill>
                  <a:schemeClr val="tx1"/>
                </a:solidFill>
              </a:rPr>
              <a:t>Vision correction surgery</a:t>
            </a:r>
          </a:p>
          <a:p>
            <a:pPr marL="684213" indent="-222250">
              <a:buFont typeface="Arial" panose="020B0604020202020204" pitchFamily="34" charset="0"/>
              <a:buChar char="•"/>
            </a:pPr>
            <a:r>
              <a:rPr lang="en-US" sz="1600" i="1" dirty="0">
                <a:solidFill>
                  <a:schemeClr val="tx1"/>
                </a:solidFill>
              </a:rPr>
              <a:t>Glasses, Contacts &amp; Supplies</a:t>
            </a:r>
          </a:p>
          <a:p>
            <a:pPr marL="684213" indent="-222250">
              <a:buFont typeface="Arial" panose="020B0604020202020204" pitchFamily="34" charset="0"/>
              <a:buChar char="•"/>
            </a:pPr>
            <a:r>
              <a:rPr lang="en-US" sz="1600" i="1" dirty="0">
                <a:solidFill>
                  <a:schemeClr val="tx1"/>
                </a:solidFill>
              </a:rPr>
              <a:t>Smoking cessation</a:t>
            </a:r>
          </a:p>
          <a:p>
            <a:pPr marL="684213" indent="-222250">
              <a:buFont typeface="Arial" panose="020B0604020202020204" pitchFamily="34" charset="0"/>
              <a:buChar char="•"/>
            </a:pPr>
            <a:r>
              <a:rPr lang="en-US" sz="1600" i="1" dirty="0">
                <a:solidFill>
                  <a:schemeClr val="tx1"/>
                </a:solidFill>
              </a:rPr>
              <a:t>Chiropractic care</a:t>
            </a:r>
          </a:p>
          <a:p>
            <a:pPr marL="684213" indent="-222250">
              <a:buFont typeface="Arial" panose="020B0604020202020204" pitchFamily="34" charset="0"/>
              <a:buChar char="•"/>
            </a:pPr>
            <a:r>
              <a:rPr lang="en-US" sz="1600" i="1" dirty="0">
                <a:solidFill>
                  <a:schemeClr val="tx1"/>
                </a:solidFill>
              </a:rPr>
              <a:t>Orthodontia</a:t>
            </a:r>
          </a:p>
          <a:p>
            <a:pPr marL="684213" indent="-285750">
              <a:buFont typeface="Arial" panose="020B0604020202020204" pitchFamily="34" charset="0"/>
              <a:buChar char="•"/>
            </a:pPr>
            <a:endParaRPr lang="en-US" sz="800" b="1" i="1" dirty="0">
              <a:solidFill>
                <a:schemeClr val="tx1"/>
              </a:solidFill>
            </a:endParaRPr>
          </a:p>
          <a:p>
            <a:pPr marL="398463"/>
            <a:r>
              <a:rPr lang="en-US" b="1" i="1" dirty="0">
                <a:solidFill>
                  <a:srgbClr val="C00000"/>
                </a:solidFill>
              </a:rPr>
              <a:t>Not Eligible</a:t>
            </a:r>
          </a:p>
          <a:p>
            <a:pPr marL="684213" indent="-222250">
              <a:buFont typeface="Arial" panose="020B0604020202020204" pitchFamily="34" charset="0"/>
              <a:buChar char="•"/>
            </a:pPr>
            <a:r>
              <a:rPr lang="en-US" sz="1600" i="1" dirty="0">
                <a:solidFill>
                  <a:schemeClr val="tx1"/>
                </a:solidFill>
              </a:rPr>
              <a:t>Service Plans or Warrantees</a:t>
            </a:r>
          </a:p>
          <a:p>
            <a:pPr marL="684213" indent="-222250">
              <a:buFont typeface="Arial" panose="020B0604020202020204" pitchFamily="34" charset="0"/>
              <a:buChar char="•"/>
            </a:pPr>
            <a:r>
              <a:rPr lang="en-US" sz="1600" i="1" dirty="0">
                <a:solidFill>
                  <a:schemeClr val="tx1"/>
                </a:solidFill>
              </a:rPr>
              <a:t>Gym Memberships</a:t>
            </a:r>
          </a:p>
          <a:p>
            <a:pPr marL="684213" indent="-222250">
              <a:buFont typeface="Arial" panose="020B0604020202020204" pitchFamily="34" charset="0"/>
              <a:buChar char="•"/>
            </a:pPr>
            <a:r>
              <a:rPr lang="en-US" sz="1600" i="1" dirty="0">
                <a:solidFill>
                  <a:schemeClr val="tx1"/>
                </a:solidFill>
              </a:rPr>
              <a:t>Cosmetic Services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p>
        </p:txBody>
      </p:sp>
      <p:sp>
        <p:nvSpPr>
          <p:cNvPr id="4" name="Rectangle 3">
            <a:extLst>
              <a:ext uri="{FF2B5EF4-FFF2-40B4-BE49-F238E27FC236}">
                <a16:creationId xmlns:a16="http://schemas.microsoft.com/office/drawing/2014/main" id="{34C6C276-719D-420F-9B1E-E8E40753E770}"/>
              </a:ext>
            </a:extLst>
          </p:cNvPr>
          <p:cNvSpPr/>
          <p:nvPr/>
        </p:nvSpPr>
        <p:spPr>
          <a:xfrm>
            <a:off x="0" y="0"/>
            <a:ext cx="12192000" cy="9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Understanding Medical FSAs</a:t>
            </a:r>
          </a:p>
        </p:txBody>
      </p:sp>
    </p:spTree>
    <p:extLst>
      <p:ext uri="{BB962C8B-B14F-4D97-AF65-F5344CB8AC3E}">
        <p14:creationId xmlns:p14="http://schemas.microsoft.com/office/powerpoint/2010/main" val="70865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0D9756-33AE-4AFB-BE66-B623D53E9A3C}"/>
              </a:ext>
            </a:extLst>
          </p:cNvPr>
          <p:cNvSpPr/>
          <p:nvPr/>
        </p:nvSpPr>
        <p:spPr>
          <a:xfrm>
            <a:off x="7657032" y="914400"/>
            <a:ext cx="4534968" cy="594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rPr>
              <a:t>Tips to Avoid Deactivation</a:t>
            </a:r>
          </a:p>
          <a:p>
            <a:pPr algn="l"/>
            <a:endParaRPr lang="en-US" sz="1800" b="0" i="1" u="none" strike="noStrike" baseline="0" dirty="0">
              <a:solidFill>
                <a:srgbClr val="000000"/>
              </a:solidFill>
              <a:latin typeface="Symbol" panose="05050102010706020507" pitchFamily="18" charset="2"/>
            </a:endParaRPr>
          </a:p>
          <a:p>
            <a:pPr marL="457200" indent="-285750">
              <a:spcAft>
                <a:spcPts val="600"/>
              </a:spcAft>
              <a:buFont typeface="Arial" panose="020B0604020202020204" pitchFamily="34" charset="0"/>
              <a:buChar char="•"/>
            </a:pPr>
            <a:r>
              <a:rPr lang="en-US" sz="1600" b="0" i="1" u="none" strike="noStrike" baseline="0" dirty="0">
                <a:solidFill>
                  <a:srgbClr val="000000"/>
                </a:solidFill>
                <a:latin typeface="Calibri" panose="020F0502020204030204" pitchFamily="34" charset="0"/>
              </a:rPr>
              <a:t>Pay attention to your purchases</a:t>
            </a:r>
          </a:p>
          <a:p>
            <a:pPr marL="457200" indent="-285750">
              <a:spcAft>
                <a:spcPts val="600"/>
              </a:spcAft>
              <a:buFont typeface="Arial" panose="020B0604020202020204" pitchFamily="34" charset="0"/>
              <a:buChar char="•"/>
            </a:pPr>
            <a:r>
              <a:rPr lang="en-US" sz="1600" i="1" dirty="0">
                <a:solidFill>
                  <a:srgbClr val="000000"/>
                </a:solidFill>
                <a:latin typeface="Calibri" panose="020F0502020204030204" pitchFamily="34" charset="0"/>
              </a:rPr>
              <a:t>A</a:t>
            </a:r>
            <a:r>
              <a:rPr lang="en-US" sz="1600" b="0" i="1" u="none" strike="noStrike" baseline="0" dirty="0">
                <a:solidFill>
                  <a:srgbClr val="000000"/>
                </a:solidFill>
                <a:latin typeface="Calibri" panose="020F0502020204030204" pitchFamily="34" charset="0"/>
              </a:rPr>
              <a:t>lways keep your receipts </a:t>
            </a:r>
          </a:p>
          <a:p>
            <a:pPr marL="457200" indent="-285750">
              <a:spcAft>
                <a:spcPts val="600"/>
              </a:spcAft>
              <a:buFont typeface="Arial" panose="020B0604020202020204" pitchFamily="34" charset="0"/>
              <a:buChar char="•"/>
            </a:pPr>
            <a:r>
              <a:rPr lang="en-US" sz="1600" b="0" i="1" u="none" strike="noStrike" baseline="0" dirty="0">
                <a:solidFill>
                  <a:srgbClr val="000000"/>
                </a:solidFill>
                <a:latin typeface="Calibri" panose="020F0502020204030204" pitchFamily="34" charset="0"/>
              </a:rPr>
              <a:t>Share this information with family members</a:t>
            </a:r>
          </a:p>
          <a:p>
            <a:pPr marL="457200" indent="-285750">
              <a:spcAft>
                <a:spcPts val="600"/>
              </a:spcAft>
              <a:buFont typeface="Arial" panose="020B0604020202020204" pitchFamily="34" charset="0"/>
              <a:buChar char="•"/>
            </a:pPr>
            <a:r>
              <a:rPr lang="en-US" sz="1600" b="0" i="1" u="none" strike="noStrike" baseline="0" dirty="0">
                <a:solidFill>
                  <a:srgbClr val="000000"/>
                </a:solidFill>
                <a:latin typeface="Calibri" panose="020F0502020204030204" pitchFamily="34" charset="0"/>
              </a:rPr>
              <a:t>Download the GDI Mobile App</a:t>
            </a:r>
          </a:p>
          <a:p>
            <a:pPr marL="457200" indent="-285750">
              <a:spcAft>
                <a:spcPts val="600"/>
              </a:spcAft>
              <a:buFont typeface="Arial" panose="020B0604020202020204" pitchFamily="34" charset="0"/>
              <a:buChar char="•"/>
            </a:pPr>
            <a:r>
              <a:rPr lang="en-US" sz="1600" b="0" i="1" u="none" strike="noStrike" baseline="0" dirty="0">
                <a:solidFill>
                  <a:srgbClr val="000000"/>
                </a:solidFill>
                <a:latin typeface="Calibri" panose="020F0502020204030204" pitchFamily="34" charset="0"/>
              </a:rPr>
              <a:t>Access the Participant Portal to check for notifications </a:t>
            </a:r>
          </a:p>
          <a:p>
            <a:pPr marL="457200" indent="-285750">
              <a:spcAft>
                <a:spcPts val="600"/>
              </a:spcAft>
              <a:buFont typeface="Arial" panose="020B0604020202020204" pitchFamily="34" charset="0"/>
              <a:buChar char="•"/>
            </a:pPr>
            <a:r>
              <a:rPr lang="en-US" sz="1600" i="1" dirty="0">
                <a:solidFill>
                  <a:srgbClr val="000000"/>
                </a:solidFill>
                <a:latin typeface="Calibri" panose="020F0502020204030204" pitchFamily="34" charset="0"/>
              </a:rPr>
              <a:t>Manage your portal notification preferences </a:t>
            </a:r>
            <a:endParaRPr lang="en-US" sz="1600" b="0" i="1" u="none" strike="noStrike" baseline="0" dirty="0">
              <a:solidFill>
                <a:srgbClr val="000000"/>
              </a:solidFill>
              <a:latin typeface="Calibri" panose="020F0502020204030204" pitchFamily="34" charset="0"/>
            </a:endParaRPr>
          </a:p>
          <a:p>
            <a:pPr marL="457200" indent="-285750">
              <a:spcAft>
                <a:spcPts val="600"/>
              </a:spcAft>
              <a:buFont typeface="Arial" panose="020B0604020202020204" pitchFamily="34" charset="0"/>
              <a:buChar char="•"/>
            </a:pPr>
            <a:r>
              <a:rPr lang="en-US" sz="1600" i="1" dirty="0">
                <a:solidFill>
                  <a:srgbClr val="000000"/>
                </a:solidFill>
                <a:latin typeface="Calibri" panose="020F0502020204030204" pitchFamily="34" charset="0"/>
              </a:rPr>
              <a:t>Don’t use the card it you suspect an expense will require a receipt.  Use a different form of payment and submit a request for FSA reimbursement instead</a:t>
            </a:r>
          </a:p>
          <a:p>
            <a:pPr marL="457200" indent="-285750">
              <a:spcAft>
                <a:spcPts val="600"/>
              </a:spcAft>
              <a:buFont typeface="Arial" panose="020B0604020202020204" pitchFamily="34" charset="0"/>
              <a:buChar char="•"/>
            </a:pPr>
            <a:r>
              <a:rPr lang="en-US" sz="1600" i="1" dirty="0">
                <a:solidFill>
                  <a:srgbClr val="000000"/>
                </a:solidFill>
                <a:latin typeface="Calibri" panose="020F0502020204030204" pitchFamily="34" charset="0"/>
              </a:rPr>
              <a:t>Dental &amp; Vision visits often require receipts</a:t>
            </a:r>
          </a:p>
        </p:txBody>
      </p:sp>
      <p:sp>
        <p:nvSpPr>
          <p:cNvPr id="4" name="Rectangle 3">
            <a:extLst>
              <a:ext uri="{FF2B5EF4-FFF2-40B4-BE49-F238E27FC236}">
                <a16:creationId xmlns:a16="http://schemas.microsoft.com/office/drawing/2014/main" id="{34C6C276-719D-420F-9B1E-E8E40753E770}"/>
              </a:ext>
            </a:extLst>
          </p:cNvPr>
          <p:cNvSpPr/>
          <p:nvPr/>
        </p:nvSpPr>
        <p:spPr>
          <a:xfrm>
            <a:off x="0" y="0"/>
            <a:ext cx="12192000" cy="9144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Using Your Medical FSA Debit Card </a:t>
            </a:r>
          </a:p>
        </p:txBody>
      </p:sp>
      <p:sp>
        <p:nvSpPr>
          <p:cNvPr id="7" name="TextBox 6">
            <a:extLst>
              <a:ext uri="{FF2B5EF4-FFF2-40B4-BE49-F238E27FC236}">
                <a16:creationId xmlns:a16="http://schemas.microsoft.com/office/drawing/2014/main" id="{CB15BAB7-B7F0-4313-8CA9-A761C512D0FD}"/>
              </a:ext>
            </a:extLst>
          </p:cNvPr>
          <p:cNvSpPr txBox="1"/>
          <p:nvPr/>
        </p:nvSpPr>
        <p:spPr>
          <a:xfrm>
            <a:off x="556901" y="1740128"/>
            <a:ext cx="6543230" cy="3883114"/>
          </a:xfrm>
          <a:prstGeom prst="rect">
            <a:avLst/>
          </a:prstGeom>
          <a:noFill/>
        </p:spPr>
        <p:txBody>
          <a:bodyPr wrap="square" rtlCol="0">
            <a:spAutoFit/>
          </a:bodyPr>
          <a:lstStyle/>
          <a:p>
            <a:pPr marL="11397"/>
            <a:endParaRPr lang="en-US" sz="2800" b="1" dirty="0">
              <a:latin typeface="Calibri"/>
              <a:cs typeface="Calibri"/>
            </a:endParaRPr>
          </a:p>
          <a:p>
            <a:pPr marL="11397"/>
            <a:r>
              <a:rPr lang="en-US" sz="2000" b="1" dirty="0">
                <a:latin typeface="Calibri"/>
                <a:cs typeface="Calibri"/>
              </a:rPr>
              <a:t>The</a:t>
            </a:r>
            <a:r>
              <a:rPr lang="en-US" sz="2000" b="1" spc="-4" dirty="0">
                <a:latin typeface="Calibri"/>
                <a:cs typeface="Calibri"/>
              </a:rPr>
              <a:t> </a:t>
            </a:r>
            <a:r>
              <a:rPr lang="en-US" sz="2000" b="1" dirty="0">
                <a:latin typeface="Calibri"/>
                <a:cs typeface="Calibri"/>
              </a:rPr>
              <a:t>GDI Debit</a:t>
            </a:r>
            <a:r>
              <a:rPr lang="en-US" sz="2000" b="1" spc="-4" dirty="0">
                <a:latin typeface="Calibri"/>
                <a:cs typeface="Calibri"/>
              </a:rPr>
              <a:t> </a:t>
            </a:r>
            <a:r>
              <a:rPr lang="en-US" sz="2000" b="1" dirty="0">
                <a:latin typeface="Calibri"/>
                <a:cs typeface="Calibri"/>
              </a:rPr>
              <a:t>Ca</a:t>
            </a:r>
            <a:r>
              <a:rPr lang="en-US" sz="2000" b="1" spc="-22" dirty="0">
                <a:latin typeface="Calibri"/>
                <a:cs typeface="Calibri"/>
              </a:rPr>
              <a:t>r</a:t>
            </a:r>
            <a:r>
              <a:rPr lang="en-US" sz="2000" b="1" spc="-9" dirty="0">
                <a:latin typeface="Calibri"/>
                <a:cs typeface="Calibri"/>
              </a:rPr>
              <a:t>d</a:t>
            </a:r>
            <a:endParaRPr lang="en-US" sz="2000" dirty="0">
              <a:latin typeface="Calibri"/>
              <a:cs typeface="Calibri"/>
            </a:endParaRPr>
          </a:p>
          <a:p>
            <a:pPr>
              <a:lnSpc>
                <a:spcPts val="897"/>
              </a:lnSpc>
              <a:spcBef>
                <a:spcPts val="71"/>
              </a:spcBef>
            </a:pPr>
            <a:endParaRPr lang="en-US" sz="2000" dirty="0"/>
          </a:p>
          <a:p>
            <a:pPr marL="354297" marR="11397" indent="-342900">
              <a:spcAft>
                <a:spcPts val="1200"/>
              </a:spcAft>
              <a:buClr>
                <a:srgbClr val="231F20"/>
              </a:buClr>
              <a:buFont typeface="Arial" panose="020B0604020202020204" pitchFamily="34" charset="0"/>
              <a:buChar char="•"/>
              <a:tabLst>
                <a:tab pos="215973" algn="l"/>
              </a:tabLst>
            </a:pPr>
            <a:r>
              <a:rPr lang="en-US" sz="1600" spc="-9" dirty="0">
                <a:solidFill>
                  <a:srgbClr val="231F20"/>
                </a:solidFill>
                <a:cs typeface="Calibri"/>
              </a:rPr>
              <a:t>Your debit card is funded with your entire </a:t>
            </a:r>
            <a:br>
              <a:rPr lang="en-US" sz="1600" spc="-9" dirty="0">
                <a:solidFill>
                  <a:srgbClr val="231F20"/>
                </a:solidFill>
                <a:cs typeface="Calibri"/>
              </a:rPr>
            </a:br>
            <a:r>
              <a:rPr lang="en-US" sz="1600" spc="-9" dirty="0">
                <a:solidFill>
                  <a:srgbClr val="231F20"/>
                </a:solidFill>
                <a:cs typeface="Calibri"/>
              </a:rPr>
              <a:t>election, just swipe to make </a:t>
            </a:r>
            <a:r>
              <a:rPr lang="en-US" sz="1600" u="sng" spc="-9" dirty="0">
                <a:solidFill>
                  <a:srgbClr val="231F20"/>
                </a:solidFill>
                <a:cs typeface="Calibri"/>
              </a:rPr>
              <a:t>eligible</a:t>
            </a:r>
            <a:r>
              <a:rPr lang="en-US" sz="1600" spc="-9" dirty="0">
                <a:solidFill>
                  <a:srgbClr val="231F20"/>
                </a:solidFill>
                <a:cs typeface="Calibri"/>
              </a:rPr>
              <a:t> purchases</a:t>
            </a:r>
          </a:p>
          <a:p>
            <a:pPr marL="354297" marR="11397" indent="-342900">
              <a:spcAft>
                <a:spcPts val="1200"/>
              </a:spcAft>
              <a:buClr>
                <a:srgbClr val="231F20"/>
              </a:buClr>
              <a:buFont typeface="Arial" panose="020B0604020202020204" pitchFamily="34" charset="0"/>
              <a:buChar char="•"/>
              <a:tabLst>
                <a:tab pos="215973" algn="l"/>
              </a:tabLst>
            </a:pPr>
            <a:r>
              <a:rPr lang="en-US" sz="1600" spc="-9" dirty="0">
                <a:solidFill>
                  <a:srgbClr val="231F20"/>
                </a:solidFill>
                <a:cs typeface="Calibri"/>
              </a:rPr>
              <a:t>Built-in intelligence allows most retailers to identify eligible expenses at the point of sale, eliminating the need to substantiate each card swipe</a:t>
            </a:r>
          </a:p>
          <a:p>
            <a:pPr marL="354297" marR="11397" indent="-342900">
              <a:spcAft>
                <a:spcPts val="1200"/>
              </a:spcAft>
              <a:buClr>
                <a:srgbClr val="231F20"/>
              </a:buClr>
              <a:buFont typeface="Arial" panose="020B0604020202020204" pitchFamily="34" charset="0"/>
              <a:buChar char="•"/>
              <a:tabLst>
                <a:tab pos="215973" algn="l"/>
              </a:tabLst>
            </a:pPr>
            <a:r>
              <a:rPr lang="en-US" sz="1600" b="1" spc="-9" dirty="0">
                <a:solidFill>
                  <a:srgbClr val="231F20"/>
                </a:solidFill>
                <a:cs typeface="Calibri"/>
              </a:rPr>
              <a:t>Save all receipts! </a:t>
            </a:r>
            <a:r>
              <a:rPr lang="en-US" sz="1600" spc="-9" dirty="0">
                <a:solidFill>
                  <a:srgbClr val="231F20"/>
                </a:solidFill>
                <a:cs typeface="Calibri"/>
              </a:rPr>
              <a:t>GDI may request a copy of a receipt to substantiate a purchase, this is how GDI can ensure a charge is eligible – </a:t>
            </a:r>
            <a:r>
              <a:rPr lang="en-US" sz="1600" i="1" spc="-9" dirty="0">
                <a:solidFill>
                  <a:srgbClr val="231F20"/>
                </a:solidFill>
                <a:cs typeface="Calibri"/>
              </a:rPr>
              <a:t>please review the card substantiation materials!</a:t>
            </a:r>
          </a:p>
          <a:p>
            <a:pPr marL="354297" marR="11397" indent="-342900">
              <a:spcAft>
                <a:spcPts val="1200"/>
              </a:spcAft>
              <a:buClr>
                <a:srgbClr val="231F20"/>
              </a:buClr>
              <a:buFont typeface="Arial" panose="020B0604020202020204" pitchFamily="34" charset="0"/>
              <a:buChar char="•"/>
              <a:tabLst>
                <a:tab pos="215973" algn="l"/>
              </a:tabLst>
            </a:pPr>
            <a:r>
              <a:rPr lang="en-US" sz="1600" spc="-9" dirty="0">
                <a:solidFill>
                  <a:srgbClr val="231F20"/>
                </a:solidFill>
                <a:cs typeface="Calibri"/>
              </a:rPr>
              <a:t>Debit cards are suspended when GDI cannot substantiate a transaction within 40 days.  We are required by the IRS to deactivate a card until a receipt is reviewed and the charge is determined to be eligible</a:t>
            </a:r>
          </a:p>
        </p:txBody>
      </p:sp>
      <p:pic>
        <p:nvPicPr>
          <p:cNvPr id="10" name="Picture 9" descr="A picture containing text&#10;&#10;Description automatically generated">
            <a:extLst>
              <a:ext uri="{FF2B5EF4-FFF2-40B4-BE49-F238E27FC236}">
                <a16:creationId xmlns:a16="http://schemas.microsoft.com/office/drawing/2014/main" id="{F7FC2A14-BA48-46B6-BE9F-C28F38690F4E}"/>
              </a:ext>
            </a:extLst>
          </p:cNvPr>
          <p:cNvPicPr>
            <a:picLocks noChangeAspect="1"/>
          </p:cNvPicPr>
          <p:nvPr/>
        </p:nvPicPr>
        <p:blipFill rotWithShape="1">
          <a:blip r:embed="rId2">
            <a:extLst>
              <a:ext uri="{28A0092B-C50C-407E-A947-70E740481C1C}">
                <a14:useLocalDpi xmlns:a14="http://schemas.microsoft.com/office/drawing/2010/main" val="0"/>
              </a:ext>
            </a:extLst>
          </a:blip>
          <a:srcRect l="4773" t="6994" r="4524" b="5215"/>
          <a:stretch/>
        </p:blipFill>
        <p:spPr>
          <a:xfrm>
            <a:off x="4866975" y="1234758"/>
            <a:ext cx="2233156" cy="1423475"/>
          </a:xfrm>
          <a:prstGeom prst="roundRect">
            <a:avLst>
              <a:gd name="adj" fmla="val 9673"/>
            </a:avLst>
          </a:prstGeom>
        </p:spPr>
      </p:pic>
    </p:spTree>
    <p:extLst>
      <p:ext uri="{BB962C8B-B14F-4D97-AF65-F5344CB8AC3E}">
        <p14:creationId xmlns:p14="http://schemas.microsoft.com/office/powerpoint/2010/main" val="1444558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6C276-719D-420F-9B1E-E8E40753E770}"/>
              </a:ext>
            </a:extLst>
          </p:cNvPr>
          <p:cNvSpPr/>
          <p:nvPr/>
        </p:nvSpPr>
        <p:spPr>
          <a:xfrm>
            <a:off x="0" y="0"/>
            <a:ext cx="12192000" cy="914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Understanding Dependent Care FSAs</a:t>
            </a:r>
          </a:p>
        </p:txBody>
      </p:sp>
      <p:sp>
        <p:nvSpPr>
          <p:cNvPr id="7" name="TextBox 6">
            <a:extLst>
              <a:ext uri="{FF2B5EF4-FFF2-40B4-BE49-F238E27FC236}">
                <a16:creationId xmlns:a16="http://schemas.microsoft.com/office/drawing/2014/main" id="{CB15BAB7-B7F0-4313-8CA9-A761C512D0FD}"/>
              </a:ext>
            </a:extLst>
          </p:cNvPr>
          <p:cNvSpPr txBox="1"/>
          <p:nvPr/>
        </p:nvSpPr>
        <p:spPr>
          <a:xfrm>
            <a:off x="474578" y="1213008"/>
            <a:ext cx="8001909" cy="4431983"/>
          </a:xfrm>
          <a:prstGeom prst="rect">
            <a:avLst/>
          </a:prstGeom>
          <a:noFill/>
        </p:spPr>
        <p:txBody>
          <a:bodyPr wrap="square" rtlCol="0">
            <a:spAutoFit/>
          </a:bodyPr>
          <a:lstStyle/>
          <a:p>
            <a:pPr marL="342900" indent="-342900">
              <a:buFont typeface="Arial" panose="020B0604020202020204" pitchFamily="34" charset="0"/>
              <a:buChar char="•"/>
            </a:pPr>
            <a:r>
              <a:rPr lang="en-US" sz="1600" dirty="0"/>
              <a:t>Annual Maximum Contributions 2023:   </a:t>
            </a:r>
            <a:r>
              <a:rPr lang="en-US" sz="1600" b="1" dirty="0"/>
              <a:t>$5,000 </a:t>
            </a:r>
            <a:r>
              <a:rPr lang="en-US" sz="1600" i="1" dirty="0"/>
              <a:t>Single Parent or Married, filing jointly</a:t>
            </a:r>
            <a:r>
              <a:rPr lang="en-US" sz="1600" dirty="0"/>
              <a:t> </a:t>
            </a:r>
          </a:p>
          <a:p>
            <a:pPr>
              <a:spcAft>
                <a:spcPts val="600"/>
              </a:spcAft>
            </a:pPr>
            <a:r>
              <a:rPr lang="en-US" sz="1600" dirty="0"/>
              <a:t>			         </a:t>
            </a:r>
            <a:r>
              <a:rPr lang="en-US" sz="1600" b="1" dirty="0"/>
              <a:t>$2,500</a:t>
            </a:r>
            <a:r>
              <a:rPr lang="en-US" sz="1600" dirty="0"/>
              <a:t> </a:t>
            </a:r>
            <a:r>
              <a:rPr lang="en-US" sz="1600" i="1" dirty="0"/>
              <a:t>Married parents who file separately</a:t>
            </a:r>
          </a:p>
          <a:p>
            <a:pPr marL="342900" indent="-342900">
              <a:spcAft>
                <a:spcPts val="600"/>
              </a:spcAft>
              <a:buFont typeface="Arial" panose="020B0604020202020204" pitchFamily="34" charset="0"/>
              <a:buChar char="•"/>
            </a:pPr>
            <a:r>
              <a:rPr lang="en-US" sz="1600" dirty="0"/>
              <a:t>Reimbursements are limited to the balance in your account</a:t>
            </a:r>
          </a:p>
          <a:p>
            <a:pPr marL="342900" indent="-342900">
              <a:spcAft>
                <a:spcPts val="600"/>
              </a:spcAft>
              <a:buFont typeface="Arial" panose="020B0604020202020204" pitchFamily="34" charset="0"/>
              <a:buChar char="•"/>
            </a:pPr>
            <a:r>
              <a:rPr lang="en-US" sz="1600" dirty="0"/>
              <a:t>Compare FSA tax savings to Federal Childcare Tax Credit, FSA may offer greater tax savings</a:t>
            </a:r>
          </a:p>
          <a:p>
            <a:pPr marL="342900" indent="-342900">
              <a:spcAft>
                <a:spcPts val="600"/>
              </a:spcAft>
              <a:buFont typeface="Arial" panose="020B0604020202020204" pitchFamily="34" charset="0"/>
              <a:buChar char="•"/>
            </a:pPr>
            <a:r>
              <a:rPr lang="en-US" sz="1600" dirty="0"/>
              <a:t>Eligible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children up to 13</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birthday while parent(s) are working</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Eligible adult who is your dependent who requires daycare </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Most commonly a disabled spouse or child over age 13</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spcAft>
                <a:spcPts val="600"/>
              </a:spcAft>
              <a:buFont typeface="Arial" panose="020B0604020202020204" pitchFamily="34" charset="0"/>
              <a:buChar char="•"/>
            </a:pPr>
            <a:r>
              <a:rPr lang="en-US" sz="1600" dirty="0"/>
              <a:t>Eligible care providers will provide you with a tax ID number or SSN </a:t>
            </a:r>
            <a:br>
              <a:rPr lang="en-US" sz="1600" dirty="0"/>
            </a:br>
            <a:r>
              <a:rPr lang="en-US" sz="1200" i="1" dirty="0"/>
              <a:t>No tax-free “under the table” payments to care providers</a:t>
            </a:r>
            <a:endParaRPr lang="en-US" sz="1600" i="1" dirty="0"/>
          </a:p>
          <a:p>
            <a:pPr marL="342900" indent="-342900">
              <a:spcAft>
                <a:spcPts val="600"/>
              </a:spcAft>
              <a:buFont typeface="Arial" panose="020B0604020202020204" pitchFamily="34" charset="0"/>
              <a:buChar char="•"/>
            </a:pPr>
            <a:r>
              <a:rPr lang="en-US" sz="1600" dirty="0"/>
              <a:t>GDI’s Automated Dependent Care Reimbursement program saves you from the hassle of filing claims throughout the plan year</a:t>
            </a:r>
          </a:p>
          <a:p>
            <a:pPr marL="342900" indent="-342900">
              <a:spcAft>
                <a:spcPts val="600"/>
              </a:spcAft>
              <a:buFont typeface="Arial" panose="020B0604020202020204" pitchFamily="34" charset="0"/>
              <a:buChar char="•"/>
            </a:pPr>
            <a:r>
              <a:rPr lang="en-US" sz="1600" dirty="0"/>
              <a:t>Election changes are permitted when you have changes in cost, location, provider or when you no longer need the care</a:t>
            </a:r>
          </a:p>
          <a:p>
            <a:pPr marL="342900" indent="-342900">
              <a:spcAft>
                <a:spcPts val="600"/>
              </a:spcAft>
              <a:buFont typeface="Arial" panose="020B0604020202020204" pitchFamily="34" charset="0"/>
              <a:buChar char="•"/>
            </a:pPr>
            <a:r>
              <a:rPr lang="en-US" sz="1600" dirty="0"/>
              <a:t>You will need to complete IRS Form 2441 when you file your annual federal tax return</a:t>
            </a:r>
          </a:p>
          <a:p>
            <a:pPr marL="342900" indent="-342900">
              <a:spcAft>
                <a:spcPts val="600"/>
              </a:spcAft>
              <a:buFont typeface="Arial" panose="020B0604020202020204" pitchFamily="34" charset="0"/>
              <a:buChar char="•"/>
            </a:pPr>
            <a:r>
              <a:rPr lang="en-US" sz="1600" dirty="0"/>
              <a:t>You must be the custodial parent to elect Dependent Care FSA</a:t>
            </a:r>
          </a:p>
        </p:txBody>
      </p:sp>
      <p:sp>
        <p:nvSpPr>
          <p:cNvPr id="2" name="Rectangle 1">
            <a:extLst>
              <a:ext uri="{FF2B5EF4-FFF2-40B4-BE49-F238E27FC236}">
                <a16:creationId xmlns:a16="http://schemas.microsoft.com/office/drawing/2014/main" id="{007CBA8A-5CA0-4850-BD14-55E3DBA29B46}"/>
              </a:ext>
            </a:extLst>
          </p:cNvPr>
          <p:cNvSpPr/>
          <p:nvPr/>
        </p:nvSpPr>
        <p:spPr>
          <a:xfrm>
            <a:off x="9134475" y="2505075"/>
            <a:ext cx="3057525" cy="43529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1400" b="1" i="1" dirty="0">
                <a:solidFill>
                  <a:schemeClr val="tx1">
                    <a:lumMod val="75000"/>
                    <a:lumOff val="25000"/>
                  </a:schemeClr>
                </a:solidFill>
              </a:rPr>
              <a:t>Common Eligible Expenses</a:t>
            </a:r>
          </a:p>
          <a:p>
            <a:pPr marL="176213"/>
            <a:endParaRPr lang="en-US" sz="800" b="1" i="1" dirty="0">
              <a:solidFill>
                <a:schemeClr val="tx1">
                  <a:lumMod val="75000"/>
                  <a:lumOff val="25000"/>
                </a:schemeClr>
              </a:solidFill>
            </a:endParaRPr>
          </a:p>
          <a:p>
            <a:pPr marL="342900" indent="-166688">
              <a:buFont typeface="Arial" panose="020B0604020202020204" pitchFamily="34" charset="0"/>
              <a:buChar char="•"/>
            </a:pPr>
            <a:r>
              <a:rPr lang="en-US" sz="1400" i="1" dirty="0">
                <a:solidFill>
                  <a:schemeClr val="tx1">
                    <a:lumMod val="75000"/>
                    <a:lumOff val="25000"/>
                  </a:schemeClr>
                </a:solidFill>
              </a:rPr>
              <a:t>Daycare center</a:t>
            </a:r>
          </a:p>
          <a:p>
            <a:pPr marL="342900" indent="-166688">
              <a:buFont typeface="Arial" panose="020B0604020202020204" pitchFamily="34" charset="0"/>
              <a:buChar char="•"/>
            </a:pPr>
            <a:r>
              <a:rPr lang="en-US" sz="1400" i="1" dirty="0">
                <a:solidFill>
                  <a:schemeClr val="tx1">
                    <a:lumMod val="75000"/>
                    <a:lumOff val="25000"/>
                  </a:schemeClr>
                </a:solidFill>
              </a:rPr>
              <a:t>Before or Afterschool Program</a:t>
            </a:r>
          </a:p>
          <a:p>
            <a:pPr marL="342900" indent="-166688">
              <a:buFont typeface="Arial" panose="020B0604020202020204" pitchFamily="34" charset="0"/>
              <a:buChar char="•"/>
            </a:pPr>
            <a:r>
              <a:rPr lang="en-US" sz="1400" i="1" dirty="0">
                <a:solidFill>
                  <a:schemeClr val="tx1">
                    <a:lumMod val="75000"/>
                    <a:lumOff val="25000"/>
                  </a:schemeClr>
                </a:solidFill>
              </a:rPr>
              <a:t>Day Camps</a:t>
            </a:r>
          </a:p>
          <a:p>
            <a:pPr marL="342900" indent="-166688">
              <a:buFont typeface="Arial" panose="020B0604020202020204" pitchFamily="34" charset="0"/>
              <a:buChar char="•"/>
            </a:pPr>
            <a:r>
              <a:rPr lang="en-US" sz="1400" i="1" dirty="0">
                <a:solidFill>
                  <a:schemeClr val="tx1">
                    <a:lumMod val="75000"/>
                    <a:lumOff val="25000"/>
                  </a:schemeClr>
                </a:solidFill>
              </a:rPr>
              <a:t>Au Pair or Nanny</a:t>
            </a:r>
          </a:p>
          <a:p>
            <a:pPr marL="176213"/>
            <a:endParaRPr lang="en-US" sz="800" i="1" dirty="0">
              <a:solidFill>
                <a:schemeClr val="tx1">
                  <a:lumMod val="75000"/>
                  <a:lumOff val="25000"/>
                </a:schemeClr>
              </a:solidFill>
            </a:endParaRPr>
          </a:p>
          <a:p>
            <a:pPr marL="176213"/>
            <a:r>
              <a:rPr lang="en-US" sz="1400" b="1" i="1" dirty="0">
                <a:solidFill>
                  <a:srgbClr val="C00000"/>
                </a:solidFill>
              </a:rPr>
              <a:t>Not Eligible</a:t>
            </a:r>
          </a:p>
          <a:p>
            <a:pPr marL="176213"/>
            <a:endParaRPr lang="en-US" sz="800" b="1" i="1" dirty="0">
              <a:solidFill>
                <a:srgbClr val="C00000"/>
              </a:solidFill>
            </a:endParaRPr>
          </a:p>
          <a:p>
            <a:pPr marL="342900" indent="-166688">
              <a:buFont typeface="Arial" panose="020B0604020202020204" pitchFamily="34" charset="0"/>
              <a:buChar char="•"/>
            </a:pPr>
            <a:r>
              <a:rPr lang="en-US" sz="1400" i="1" dirty="0">
                <a:solidFill>
                  <a:schemeClr val="tx1">
                    <a:lumMod val="75000"/>
                    <a:lumOff val="25000"/>
                  </a:schemeClr>
                </a:solidFill>
              </a:rPr>
              <a:t>Tuition</a:t>
            </a:r>
          </a:p>
          <a:p>
            <a:pPr marL="342900" indent="-166688">
              <a:buFont typeface="Arial" panose="020B0604020202020204" pitchFamily="34" charset="0"/>
              <a:buChar char="•"/>
            </a:pPr>
            <a:r>
              <a:rPr lang="en-US" sz="1400" i="1" dirty="0">
                <a:solidFill>
                  <a:schemeClr val="tx1">
                    <a:lumMod val="75000"/>
                    <a:lumOff val="25000"/>
                  </a:schemeClr>
                </a:solidFill>
              </a:rPr>
              <a:t>Deposits on future services</a:t>
            </a:r>
          </a:p>
          <a:p>
            <a:pPr marL="342900" indent="-166688">
              <a:buFont typeface="Arial" panose="020B0604020202020204" pitchFamily="34" charset="0"/>
              <a:buChar char="•"/>
            </a:pPr>
            <a:r>
              <a:rPr lang="en-US" sz="1400" i="1" dirty="0">
                <a:solidFill>
                  <a:schemeClr val="tx1">
                    <a:lumMod val="75000"/>
                    <a:lumOff val="25000"/>
                  </a:schemeClr>
                </a:solidFill>
              </a:rPr>
              <a:t>Overnight camps</a:t>
            </a:r>
          </a:p>
          <a:p>
            <a:pPr marL="342900" indent="-166688">
              <a:buFont typeface="Arial" panose="020B0604020202020204" pitchFamily="34" charset="0"/>
              <a:buChar char="•"/>
            </a:pPr>
            <a:r>
              <a:rPr lang="en-US" sz="1400" i="1" dirty="0">
                <a:solidFill>
                  <a:schemeClr val="tx1">
                    <a:lumMod val="75000"/>
                    <a:lumOff val="25000"/>
                  </a:schemeClr>
                </a:solidFill>
              </a:rPr>
              <a:t>Under-the-table payments </a:t>
            </a:r>
          </a:p>
          <a:p>
            <a:pPr marL="342900" indent="-166688">
              <a:buFont typeface="Arial" panose="020B0604020202020204" pitchFamily="34" charset="0"/>
              <a:buChar char="•"/>
            </a:pPr>
            <a:endParaRPr lang="en-US" sz="1400" dirty="0">
              <a:solidFill>
                <a:schemeClr val="tx1">
                  <a:lumMod val="75000"/>
                  <a:lumOff val="25000"/>
                </a:schemeClr>
              </a:solidFill>
            </a:endParaRPr>
          </a:p>
        </p:txBody>
      </p:sp>
      <p:pic>
        <p:nvPicPr>
          <p:cNvPr id="5" name="Picture 4" descr="A picture containing clothing&#10;&#10;Description automatically generated">
            <a:extLst>
              <a:ext uri="{FF2B5EF4-FFF2-40B4-BE49-F238E27FC236}">
                <a16:creationId xmlns:a16="http://schemas.microsoft.com/office/drawing/2014/main" id="{7873F571-7D83-4444-8D1B-472DAAC83817}"/>
              </a:ext>
            </a:extLst>
          </p:cNvPr>
          <p:cNvPicPr>
            <a:picLocks noChangeAspect="1"/>
          </p:cNvPicPr>
          <p:nvPr/>
        </p:nvPicPr>
        <p:blipFill rotWithShape="1">
          <a:blip r:embed="rId2">
            <a:extLst>
              <a:ext uri="{28A0092B-C50C-407E-A947-70E740481C1C}">
                <a14:useLocalDpi xmlns:a14="http://schemas.microsoft.com/office/drawing/2010/main" val="0"/>
              </a:ext>
            </a:extLst>
          </a:blip>
          <a:srcRect t="9581"/>
          <a:stretch/>
        </p:blipFill>
        <p:spPr>
          <a:xfrm>
            <a:off x="9046213" y="1066801"/>
            <a:ext cx="3145787" cy="1438274"/>
          </a:xfrm>
          <a:prstGeom prst="rect">
            <a:avLst/>
          </a:prstGeom>
        </p:spPr>
      </p:pic>
    </p:spTree>
    <p:extLst>
      <p:ext uri="{BB962C8B-B14F-4D97-AF65-F5344CB8AC3E}">
        <p14:creationId xmlns:p14="http://schemas.microsoft.com/office/powerpoint/2010/main" val="164418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6C276-719D-420F-9B1E-E8E40753E770}"/>
              </a:ext>
            </a:extLst>
          </p:cNvPr>
          <p:cNvSpPr/>
          <p:nvPr/>
        </p:nvSpPr>
        <p:spPr>
          <a:xfrm>
            <a:off x="0" y="0"/>
            <a:ext cx="12192000" cy="9144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Use it Or Lose It? The Wesleyan U FSA GRACE PERIOD </a:t>
            </a:r>
          </a:p>
        </p:txBody>
      </p:sp>
      <p:pic>
        <p:nvPicPr>
          <p:cNvPr id="6" name="Picture 5">
            <a:extLst>
              <a:ext uri="{FF2B5EF4-FFF2-40B4-BE49-F238E27FC236}">
                <a16:creationId xmlns:a16="http://schemas.microsoft.com/office/drawing/2014/main" id="{497C6C48-434D-4A29-B940-523BC27A69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8526" y="5835997"/>
            <a:ext cx="2252967" cy="731520"/>
          </a:xfrm>
          <a:prstGeom prst="rect">
            <a:avLst/>
          </a:prstGeom>
        </p:spPr>
      </p:pic>
      <p:sp>
        <p:nvSpPr>
          <p:cNvPr id="2" name="Rectangle 1">
            <a:extLst>
              <a:ext uri="{FF2B5EF4-FFF2-40B4-BE49-F238E27FC236}">
                <a16:creationId xmlns:a16="http://schemas.microsoft.com/office/drawing/2014/main" id="{FE3153FD-3309-4332-99F9-D233953F3F0B}"/>
              </a:ext>
            </a:extLst>
          </p:cNvPr>
          <p:cNvSpPr/>
          <p:nvPr/>
        </p:nvSpPr>
        <p:spPr>
          <a:xfrm>
            <a:off x="0" y="914401"/>
            <a:ext cx="12192000" cy="914400"/>
          </a:xfrm>
          <a:prstGeom prst="rect">
            <a:avLst/>
          </a:prstGeom>
          <a:solidFill>
            <a:srgbClr val="EDF3F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US" sz="1600" dirty="0">
                <a:solidFill>
                  <a:schemeClr val="tx1"/>
                </a:solidFill>
              </a:rPr>
              <a:t>The IRS determines FSAs are </a:t>
            </a:r>
            <a:r>
              <a:rPr lang="en-US" sz="1600" b="1" dirty="0">
                <a:solidFill>
                  <a:schemeClr val="tx1"/>
                </a:solidFill>
              </a:rPr>
              <a:t>Use-it-or-Lose-It</a:t>
            </a:r>
            <a:r>
              <a:rPr lang="en-US" sz="1600" dirty="0">
                <a:solidFill>
                  <a:schemeClr val="tx1"/>
                </a:solidFill>
              </a:rPr>
              <a:t> accounts. That means funds you do not use by the end of the plan year are forfeited by you.  Don’t let this happen!  The following features offer relief from Use-it-or-Lose-It and help you make the best use of your FSA tax savings.</a:t>
            </a:r>
          </a:p>
        </p:txBody>
      </p:sp>
      <p:sp>
        <p:nvSpPr>
          <p:cNvPr id="8" name="Rectangle 7">
            <a:extLst>
              <a:ext uri="{FF2B5EF4-FFF2-40B4-BE49-F238E27FC236}">
                <a16:creationId xmlns:a16="http://schemas.microsoft.com/office/drawing/2014/main" id="{C01A8962-ED3E-4E51-841D-B187723B882C}"/>
              </a:ext>
            </a:extLst>
          </p:cNvPr>
          <p:cNvSpPr/>
          <p:nvPr/>
        </p:nvSpPr>
        <p:spPr>
          <a:xfrm>
            <a:off x="775420" y="2285789"/>
            <a:ext cx="2286000" cy="2743200"/>
          </a:xfrm>
          <a:prstGeom prst="rect">
            <a:avLst/>
          </a:prstGeom>
          <a:solidFill>
            <a:srgbClr val="EDF3F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Plan Year Dates</a:t>
            </a:r>
          </a:p>
          <a:p>
            <a:endParaRPr lang="en-US" sz="1600" dirty="0">
              <a:solidFill>
                <a:schemeClr val="tx1"/>
              </a:solidFill>
            </a:endParaRPr>
          </a:p>
          <a:p>
            <a:r>
              <a:rPr lang="en-US" sz="1600" dirty="0">
                <a:solidFill>
                  <a:schemeClr val="tx1"/>
                </a:solidFill>
              </a:rPr>
              <a:t>Determined by your employer, it is the date range that defines your FSA election period and when eligible expenses can be incurred.  </a:t>
            </a:r>
          </a:p>
          <a:p>
            <a:endParaRPr lang="en-US" sz="1100" dirty="0">
              <a:solidFill>
                <a:schemeClr val="tx1"/>
              </a:solidFill>
            </a:endParaRPr>
          </a:p>
        </p:txBody>
      </p:sp>
      <p:sp>
        <p:nvSpPr>
          <p:cNvPr id="10" name="Rectangle 9">
            <a:extLst>
              <a:ext uri="{FF2B5EF4-FFF2-40B4-BE49-F238E27FC236}">
                <a16:creationId xmlns:a16="http://schemas.microsoft.com/office/drawing/2014/main" id="{BA8E1A0B-EE7B-432C-A157-9E156CC2AB0E}"/>
              </a:ext>
            </a:extLst>
          </p:cNvPr>
          <p:cNvSpPr/>
          <p:nvPr/>
        </p:nvSpPr>
        <p:spPr>
          <a:xfrm>
            <a:off x="7921493" y="2285789"/>
            <a:ext cx="3620000" cy="2743200"/>
          </a:xfrm>
          <a:prstGeom prst="rect">
            <a:avLst/>
          </a:prstGeom>
          <a:solidFill>
            <a:srgbClr val="EDF3F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Runout Period</a:t>
            </a:r>
          </a:p>
          <a:p>
            <a:pPr algn="ctr"/>
            <a:endParaRPr lang="en-US" sz="1600" dirty="0">
              <a:solidFill>
                <a:schemeClr val="tx1"/>
              </a:solidFill>
            </a:endParaRPr>
          </a:p>
          <a:p>
            <a:r>
              <a:rPr lang="en-US" sz="1600" dirty="0">
                <a:solidFill>
                  <a:schemeClr val="tx1"/>
                </a:solidFill>
              </a:rPr>
              <a:t>The period of time (in the case of Wesleyan – 105 days) after the plan year ends when you can still </a:t>
            </a:r>
            <a:r>
              <a:rPr lang="en-US" sz="1600" u="sng" dirty="0">
                <a:solidFill>
                  <a:schemeClr val="tx1"/>
                </a:solidFill>
              </a:rPr>
              <a:t>submit</a:t>
            </a:r>
            <a:r>
              <a:rPr lang="en-US" sz="1600" dirty="0">
                <a:solidFill>
                  <a:schemeClr val="tx1"/>
                </a:solidFill>
              </a:rPr>
              <a:t> expenses you incurred during the plan year.</a:t>
            </a:r>
          </a:p>
          <a:p>
            <a:endParaRPr lang="en-US" sz="1600" dirty="0">
              <a:solidFill>
                <a:schemeClr val="tx1"/>
              </a:solidFill>
            </a:endParaRPr>
          </a:p>
          <a:p>
            <a:r>
              <a:rPr lang="en-US" sz="1600" dirty="0">
                <a:solidFill>
                  <a:schemeClr val="tx1"/>
                </a:solidFill>
              </a:rPr>
              <a:t>This means you have until April 15</a:t>
            </a:r>
            <a:r>
              <a:rPr lang="en-US" sz="1600" baseline="30000" dirty="0">
                <a:solidFill>
                  <a:schemeClr val="tx1"/>
                </a:solidFill>
              </a:rPr>
              <a:t>th</a:t>
            </a:r>
            <a:r>
              <a:rPr lang="en-US" sz="1600" dirty="0">
                <a:solidFill>
                  <a:schemeClr val="tx1"/>
                </a:solidFill>
              </a:rPr>
              <a:t>, 2024, to submit claim expenses for reimbursement.</a:t>
            </a:r>
          </a:p>
        </p:txBody>
      </p:sp>
      <p:sp>
        <p:nvSpPr>
          <p:cNvPr id="12" name="Rectangle 11">
            <a:extLst>
              <a:ext uri="{FF2B5EF4-FFF2-40B4-BE49-F238E27FC236}">
                <a16:creationId xmlns:a16="http://schemas.microsoft.com/office/drawing/2014/main" id="{ADA49500-A79C-4E92-9FFF-E6091B422F8F}"/>
              </a:ext>
            </a:extLst>
          </p:cNvPr>
          <p:cNvSpPr/>
          <p:nvPr/>
        </p:nvSpPr>
        <p:spPr>
          <a:xfrm>
            <a:off x="3762332" y="2285789"/>
            <a:ext cx="3766357" cy="2743200"/>
          </a:xfrm>
          <a:prstGeom prst="rect">
            <a:avLst/>
          </a:prstGeom>
          <a:solidFill>
            <a:srgbClr val="EDF3F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Grace Period</a:t>
            </a:r>
          </a:p>
          <a:p>
            <a:endParaRPr lang="en-US" sz="1600" dirty="0">
              <a:solidFill>
                <a:schemeClr val="tx1"/>
              </a:solidFill>
            </a:endParaRPr>
          </a:p>
          <a:p>
            <a:r>
              <a:rPr lang="en-US" sz="1600" dirty="0">
                <a:solidFill>
                  <a:schemeClr val="tx1"/>
                </a:solidFill>
              </a:rPr>
              <a:t>A period of time (In the case of Wesleyan – 2 ½  months) after the plan year ends when you can continue to </a:t>
            </a:r>
            <a:r>
              <a:rPr lang="en-US" sz="1600" u="sng" dirty="0">
                <a:solidFill>
                  <a:schemeClr val="tx1"/>
                </a:solidFill>
              </a:rPr>
              <a:t>incur</a:t>
            </a:r>
            <a:r>
              <a:rPr lang="en-US" sz="1600" dirty="0">
                <a:solidFill>
                  <a:schemeClr val="tx1"/>
                </a:solidFill>
              </a:rPr>
              <a:t> expenses.</a:t>
            </a:r>
          </a:p>
          <a:p>
            <a:endParaRPr lang="en-US" sz="1600" dirty="0">
              <a:solidFill>
                <a:schemeClr val="tx1"/>
              </a:solidFill>
            </a:endParaRPr>
          </a:p>
          <a:p>
            <a:r>
              <a:rPr lang="en-US" sz="1600" dirty="0">
                <a:solidFill>
                  <a:schemeClr val="tx1"/>
                </a:solidFill>
              </a:rPr>
              <a:t>This means you have until March 15th, 2024, to clean out your 2023 FSA. </a:t>
            </a:r>
          </a:p>
        </p:txBody>
      </p:sp>
    </p:spTree>
    <p:extLst>
      <p:ext uri="{BB962C8B-B14F-4D97-AF65-F5344CB8AC3E}">
        <p14:creationId xmlns:p14="http://schemas.microsoft.com/office/powerpoint/2010/main" val="51364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6C276-719D-420F-9B1E-E8E40753E770}"/>
              </a:ext>
            </a:extLst>
          </p:cNvPr>
          <p:cNvSpPr/>
          <p:nvPr/>
        </p:nvSpPr>
        <p:spPr>
          <a:xfrm>
            <a:off x="0" y="0"/>
            <a:ext cx="12192000" cy="9144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Tools to Help You Manage Your FSAs</a:t>
            </a:r>
          </a:p>
        </p:txBody>
      </p:sp>
      <p:sp>
        <p:nvSpPr>
          <p:cNvPr id="2" name="TextBox 1">
            <a:extLst>
              <a:ext uri="{FF2B5EF4-FFF2-40B4-BE49-F238E27FC236}">
                <a16:creationId xmlns:a16="http://schemas.microsoft.com/office/drawing/2014/main" id="{111F9978-1D9A-453A-838A-3A117E9AFA8F}"/>
              </a:ext>
            </a:extLst>
          </p:cNvPr>
          <p:cNvSpPr txBox="1"/>
          <p:nvPr/>
        </p:nvSpPr>
        <p:spPr>
          <a:xfrm>
            <a:off x="538386" y="1042587"/>
            <a:ext cx="5341122" cy="2369880"/>
          </a:xfrm>
          <a:prstGeom prst="rect">
            <a:avLst/>
          </a:prstGeom>
          <a:noFill/>
        </p:spPr>
        <p:txBody>
          <a:bodyPr wrap="square" rtlCol="0">
            <a:spAutoFit/>
          </a:bodyPr>
          <a:lstStyle/>
          <a:p>
            <a:r>
              <a:rPr lang="en-US" b="1" dirty="0"/>
              <a:t>The Participant Portal</a:t>
            </a:r>
          </a:p>
          <a:p>
            <a:r>
              <a:rPr lang="en-US" sz="1600" dirty="0"/>
              <a:t>Total account management available on the portal:</a:t>
            </a:r>
            <a:endParaRPr lang="en-US" sz="1600" spc="-9" dirty="0">
              <a:solidFill>
                <a:srgbClr val="231F20"/>
              </a:solidFill>
              <a:cs typeface="Calibri"/>
            </a:endParaRPr>
          </a:p>
          <a:p>
            <a:pPr marL="216543" indent="-205146">
              <a:buClr>
                <a:srgbClr val="231F20"/>
              </a:buClr>
              <a:buFont typeface="Times New Roman"/>
              <a:buChar char="•"/>
              <a:tabLst>
                <a:tab pos="215973" algn="l"/>
              </a:tabLst>
            </a:pPr>
            <a:r>
              <a:rPr lang="en-US" sz="1600" spc="-9" dirty="0">
                <a:solidFill>
                  <a:srgbClr val="231F20"/>
                </a:solidFill>
                <a:cs typeface="Calibri"/>
              </a:rPr>
              <a:t>Check account balances</a:t>
            </a:r>
          </a:p>
          <a:p>
            <a:pPr marL="216543" indent="-205146">
              <a:buClr>
                <a:srgbClr val="231F20"/>
              </a:buClr>
              <a:buFont typeface="Times New Roman"/>
              <a:buChar char="•"/>
              <a:tabLst>
                <a:tab pos="215973" algn="l"/>
              </a:tabLst>
            </a:pPr>
            <a:r>
              <a:rPr lang="en-US" sz="1600" dirty="0">
                <a:solidFill>
                  <a:srgbClr val="231F20"/>
                </a:solidFill>
                <a:cs typeface="Calibri"/>
              </a:rPr>
              <a:t>File</a:t>
            </a:r>
            <a:r>
              <a:rPr lang="en-US" sz="1600" spc="-4" dirty="0">
                <a:solidFill>
                  <a:srgbClr val="231F20"/>
                </a:solidFill>
                <a:cs typeface="Calibri"/>
              </a:rPr>
              <a:t> </a:t>
            </a:r>
            <a:r>
              <a:rPr lang="en-US" sz="1600" spc="-9" dirty="0">
                <a:solidFill>
                  <a:srgbClr val="231F20"/>
                </a:solidFill>
                <a:cs typeface="Calibri"/>
              </a:rPr>
              <a:t>claims and upload receipts</a:t>
            </a:r>
          </a:p>
          <a:p>
            <a:pPr marL="216543" indent="-205146">
              <a:buClr>
                <a:srgbClr val="231F20"/>
              </a:buClr>
              <a:buFont typeface="Times New Roman"/>
              <a:buChar char="•"/>
              <a:tabLst>
                <a:tab pos="215973" algn="l"/>
              </a:tabLst>
            </a:pPr>
            <a:r>
              <a:rPr lang="en-US" sz="1600" spc="-9" dirty="0">
                <a:solidFill>
                  <a:srgbClr val="231F20"/>
                </a:solidFill>
                <a:cs typeface="Calibri"/>
              </a:rPr>
              <a:t>View t</a:t>
            </a:r>
            <a:r>
              <a:rPr lang="en-US" sz="1600" spc="-45" dirty="0">
                <a:solidFill>
                  <a:srgbClr val="231F20"/>
                </a:solidFill>
                <a:cs typeface="Calibri"/>
              </a:rPr>
              <a:t>r</a:t>
            </a:r>
            <a:r>
              <a:rPr lang="en-US" sz="1600" dirty="0">
                <a:solidFill>
                  <a:srgbClr val="231F20"/>
                </a:solidFill>
                <a:cs typeface="Calibri"/>
              </a:rPr>
              <a:t>ansa</a:t>
            </a:r>
            <a:r>
              <a:rPr lang="en-US" sz="1600" spc="-4" dirty="0">
                <a:solidFill>
                  <a:srgbClr val="231F20"/>
                </a:solidFill>
                <a:cs typeface="Calibri"/>
              </a:rPr>
              <a:t>c</a:t>
            </a:r>
            <a:r>
              <a:rPr lang="en-US" sz="1600" spc="-9" dirty="0">
                <a:solidFill>
                  <a:srgbClr val="231F20"/>
                </a:solidFill>
                <a:cs typeface="Calibri"/>
              </a:rPr>
              <a:t>tions and claim history</a:t>
            </a:r>
          </a:p>
          <a:p>
            <a:pPr marL="216543" indent="-205146">
              <a:buClr>
                <a:srgbClr val="231F20"/>
              </a:buClr>
              <a:buFont typeface="Times New Roman"/>
              <a:buChar char="•"/>
              <a:tabLst>
                <a:tab pos="215973" algn="l"/>
              </a:tabLst>
            </a:pPr>
            <a:r>
              <a:rPr lang="en-US" sz="1600" spc="-4" dirty="0">
                <a:solidFill>
                  <a:srgbClr val="231F20"/>
                </a:solidFill>
                <a:cs typeface="Calibri"/>
              </a:rPr>
              <a:t>Downloa</a:t>
            </a:r>
            <a:r>
              <a:rPr lang="en-US" sz="1600" dirty="0">
                <a:solidFill>
                  <a:srgbClr val="231F20"/>
                </a:solidFill>
                <a:cs typeface="Calibri"/>
              </a:rPr>
              <a:t>d</a:t>
            </a:r>
            <a:r>
              <a:rPr lang="en-US" sz="1600" spc="-4" dirty="0">
                <a:solidFill>
                  <a:srgbClr val="231F20"/>
                </a:solidFill>
                <a:cs typeface="Calibri"/>
              </a:rPr>
              <a:t> </a:t>
            </a:r>
            <a:r>
              <a:rPr lang="en-US" sz="1600" spc="-36" dirty="0">
                <a:solidFill>
                  <a:srgbClr val="231F20"/>
                </a:solidFill>
                <a:cs typeface="Calibri"/>
              </a:rPr>
              <a:t>f</a:t>
            </a:r>
            <a:r>
              <a:rPr lang="en-US" sz="1600" spc="-13" dirty="0">
                <a:solidFill>
                  <a:srgbClr val="231F20"/>
                </a:solidFill>
                <a:cs typeface="Calibri"/>
              </a:rPr>
              <a:t>orms</a:t>
            </a:r>
          </a:p>
          <a:p>
            <a:pPr marL="216543" indent="-205146">
              <a:buClr>
                <a:srgbClr val="231F20"/>
              </a:buClr>
              <a:buFont typeface="Times New Roman"/>
              <a:buChar char="•"/>
              <a:tabLst>
                <a:tab pos="215973" algn="l"/>
              </a:tabLst>
            </a:pPr>
            <a:r>
              <a:rPr lang="en-US" sz="1600" spc="-13" dirty="0">
                <a:solidFill>
                  <a:srgbClr val="231F20"/>
                </a:solidFill>
                <a:cs typeface="Calibri"/>
              </a:rPr>
              <a:t>Set up Notification preferences for alerts regarding denials, requests for receipts, card status</a:t>
            </a:r>
          </a:p>
          <a:p>
            <a:pPr marL="216543" indent="-205146">
              <a:buClr>
                <a:srgbClr val="231F20"/>
              </a:buClr>
              <a:buFont typeface="Times New Roman"/>
              <a:buChar char="•"/>
              <a:tabLst>
                <a:tab pos="215973" algn="l"/>
              </a:tabLst>
            </a:pPr>
            <a:r>
              <a:rPr lang="en-US" sz="1600" spc="-13" dirty="0">
                <a:solidFill>
                  <a:srgbClr val="231F20"/>
                </a:solidFill>
                <a:cs typeface="Calibri"/>
              </a:rPr>
              <a:t>Set up Direct Deposit</a:t>
            </a:r>
            <a:endParaRPr lang="en-US" sz="1600" dirty="0">
              <a:cs typeface="Calibri"/>
            </a:endParaRPr>
          </a:p>
        </p:txBody>
      </p:sp>
      <p:sp>
        <p:nvSpPr>
          <p:cNvPr id="3" name="TextBox 2">
            <a:extLst>
              <a:ext uri="{FF2B5EF4-FFF2-40B4-BE49-F238E27FC236}">
                <a16:creationId xmlns:a16="http://schemas.microsoft.com/office/drawing/2014/main" id="{E3D1373F-B0BA-4B10-89E4-B5C48EC9A288}"/>
              </a:ext>
            </a:extLst>
          </p:cNvPr>
          <p:cNvSpPr txBox="1"/>
          <p:nvPr/>
        </p:nvSpPr>
        <p:spPr>
          <a:xfrm>
            <a:off x="6278021" y="3968753"/>
            <a:ext cx="3216356" cy="1846659"/>
          </a:xfrm>
          <a:prstGeom prst="rect">
            <a:avLst/>
          </a:prstGeom>
          <a:noFill/>
        </p:spPr>
        <p:txBody>
          <a:bodyPr wrap="square" rtlCol="0">
            <a:spAutoFit/>
          </a:bodyPr>
          <a:lstStyle/>
          <a:p>
            <a:r>
              <a:rPr lang="en-US" b="1" dirty="0"/>
              <a:t>The Mobile App</a:t>
            </a:r>
          </a:p>
          <a:p>
            <a:pPr marL="171450" indent="-171450">
              <a:buFont typeface="Arial" panose="020B0604020202020204" pitchFamily="34" charset="0"/>
              <a:buChar char="•"/>
            </a:pPr>
            <a:r>
              <a:rPr lang="en-US" sz="1600" dirty="0"/>
              <a:t>Access your account from your phone or tablet</a:t>
            </a:r>
          </a:p>
          <a:p>
            <a:pPr marL="171450" indent="-171450">
              <a:buFont typeface="Arial" panose="020B0604020202020204" pitchFamily="34" charset="0"/>
              <a:buChar char="•"/>
            </a:pPr>
            <a:r>
              <a:rPr lang="en-US" sz="1600" dirty="0"/>
              <a:t>Download our free GDI app</a:t>
            </a:r>
          </a:p>
          <a:p>
            <a:pPr marL="171450" indent="-171450">
              <a:buFont typeface="Arial" panose="020B0604020202020204" pitchFamily="34" charset="0"/>
              <a:buChar char="•"/>
            </a:pPr>
            <a:r>
              <a:rPr lang="en-US" sz="1600" dirty="0"/>
              <a:t>Use the camera to upload receipts</a:t>
            </a:r>
          </a:p>
          <a:p>
            <a:pPr marL="171450" indent="-171450">
              <a:buFont typeface="Arial" panose="020B0604020202020204" pitchFamily="34" charset="0"/>
              <a:buChar char="•"/>
            </a:pPr>
            <a:r>
              <a:rPr lang="en-US" sz="1600" dirty="0"/>
              <a:t>Set mobile text alerts for account updates</a:t>
            </a:r>
          </a:p>
        </p:txBody>
      </p:sp>
      <p:pic>
        <p:nvPicPr>
          <p:cNvPr id="5" name="Picture 4">
            <a:extLst>
              <a:ext uri="{FF2B5EF4-FFF2-40B4-BE49-F238E27FC236}">
                <a16:creationId xmlns:a16="http://schemas.microsoft.com/office/drawing/2014/main" id="{67213B8F-E25C-4A55-BC1E-59CB07223B87}"/>
              </a:ext>
            </a:extLst>
          </p:cNvPr>
          <p:cNvPicPr>
            <a:picLocks noChangeAspect="1"/>
          </p:cNvPicPr>
          <p:nvPr/>
        </p:nvPicPr>
        <p:blipFill>
          <a:blip r:embed="rId2"/>
          <a:stretch>
            <a:fillRect/>
          </a:stretch>
        </p:blipFill>
        <p:spPr>
          <a:xfrm>
            <a:off x="820793" y="3472209"/>
            <a:ext cx="4513961" cy="2839746"/>
          </a:xfrm>
          <a:prstGeom prst="rect">
            <a:avLst/>
          </a:prstGeom>
          <a:ln w="3175">
            <a:solidFill>
              <a:schemeClr val="tx1">
                <a:lumMod val="50000"/>
                <a:lumOff val="50000"/>
              </a:schemeClr>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50AEDBF6-4118-4CD1-9B24-841067C7F733}"/>
              </a:ext>
            </a:extLst>
          </p:cNvPr>
          <p:cNvSpPr txBox="1"/>
          <p:nvPr/>
        </p:nvSpPr>
        <p:spPr>
          <a:xfrm>
            <a:off x="8859608" y="1474287"/>
            <a:ext cx="3077734" cy="861774"/>
          </a:xfrm>
          <a:prstGeom prst="rect">
            <a:avLst/>
          </a:prstGeom>
          <a:noFill/>
        </p:spPr>
        <p:txBody>
          <a:bodyPr wrap="square" rtlCol="0">
            <a:spAutoFit/>
          </a:bodyPr>
          <a:lstStyle/>
          <a:p>
            <a:r>
              <a:rPr lang="en-US" b="1" dirty="0"/>
              <a:t>Access the Participant Portal</a:t>
            </a:r>
          </a:p>
          <a:p>
            <a:r>
              <a:rPr lang="en-US" sz="1600" dirty="0"/>
              <a:t>Go to </a:t>
            </a:r>
            <a:r>
              <a:rPr lang="en-US" sz="1600" dirty="0">
                <a:hlinkClick r:id="rId3"/>
              </a:rPr>
              <a:t>www.gdynamic.com</a:t>
            </a:r>
            <a:endParaRPr lang="en-US" sz="1600" dirty="0"/>
          </a:p>
          <a:p>
            <a:r>
              <a:rPr lang="en-US" sz="1600" dirty="0"/>
              <a:t>Select </a:t>
            </a:r>
            <a:r>
              <a:rPr lang="en-US" sz="1600" b="1" dirty="0"/>
              <a:t>Log In</a:t>
            </a:r>
          </a:p>
        </p:txBody>
      </p:sp>
      <p:pic>
        <p:nvPicPr>
          <p:cNvPr id="12" name="Picture 11">
            <a:extLst>
              <a:ext uri="{FF2B5EF4-FFF2-40B4-BE49-F238E27FC236}">
                <a16:creationId xmlns:a16="http://schemas.microsoft.com/office/drawing/2014/main" id="{09F5A034-8ECD-4E2B-AF7E-A3329F915898}"/>
              </a:ext>
            </a:extLst>
          </p:cNvPr>
          <p:cNvPicPr>
            <a:picLocks noChangeAspect="1"/>
          </p:cNvPicPr>
          <p:nvPr/>
        </p:nvPicPr>
        <p:blipFill>
          <a:blip r:embed="rId4"/>
          <a:stretch>
            <a:fillRect/>
          </a:stretch>
        </p:blipFill>
        <p:spPr>
          <a:xfrm>
            <a:off x="6278021" y="1042588"/>
            <a:ext cx="2459173" cy="270509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D70784C7-CA12-4DD5-A83A-CF13EF03F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46894">
            <a:off x="9561950" y="3926012"/>
            <a:ext cx="1311674" cy="2621940"/>
          </a:xfrm>
          <a:prstGeom prst="rect">
            <a:avLst/>
          </a:prstGeom>
        </p:spPr>
      </p:pic>
      <p:pic>
        <p:nvPicPr>
          <p:cNvPr id="16" name="Picture 15">
            <a:extLst>
              <a:ext uri="{FF2B5EF4-FFF2-40B4-BE49-F238E27FC236}">
                <a16:creationId xmlns:a16="http://schemas.microsoft.com/office/drawing/2014/main" id="{BA9D20E2-9DBA-402D-97B3-0B72CAA7E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52664">
            <a:off x="10369871" y="3339157"/>
            <a:ext cx="1309210" cy="2616016"/>
          </a:xfrm>
          <a:prstGeom prst="rect">
            <a:avLst/>
          </a:prstGeom>
        </p:spPr>
      </p:pic>
    </p:spTree>
    <p:extLst>
      <p:ext uri="{BB962C8B-B14F-4D97-AF65-F5344CB8AC3E}">
        <p14:creationId xmlns:p14="http://schemas.microsoft.com/office/powerpoint/2010/main" val="2733864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5c4250d-76f5-422d-83aa-ff4e4aad1c01">
      <Terms xmlns="http://schemas.microsoft.com/office/infopath/2007/PartnerControls"/>
    </lcf76f155ced4ddcb4097134ff3c332f>
    <TaxCatchAll xmlns="631b386a-0614-4404-b11f-a1ba1d821801" xsi:nil="true"/>
    <SharedWithUsers xmlns="631b386a-0614-4404-b11f-a1ba1d821801">
      <UserInfo>
        <DisplayName>Donna Brewer</DisplayName>
        <AccountId>15</AccountId>
        <AccountType/>
      </UserInfo>
      <UserInfo>
        <DisplayName>Amy Walsh</DisplayName>
        <AccountId>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16B95F9EA4AD42A986A8889D6278CD" ma:contentTypeVersion="17" ma:contentTypeDescription="Create a new document." ma:contentTypeScope="" ma:versionID="04fb21c434866d89debdcd89fcb3ec5e">
  <xsd:schema xmlns:xsd="http://www.w3.org/2001/XMLSchema" xmlns:xs="http://www.w3.org/2001/XMLSchema" xmlns:p="http://schemas.microsoft.com/office/2006/metadata/properties" xmlns:ns2="b5c4250d-76f5-422d-83aa-ff4e4aad1c01" xmlns:ns3="631b386a-0614-4404-b11f-a1ba1d821801" targetNamespace="http://schemas.microsoft.com/office/2006/metadata/properties" ma:root="true" ma:fieldsID="ac11a49de9fe1c62be8ef7bed4bf7ac9" ns2:_="" ns3:_="">
    <xsd:import namespace="b5c4250d-76f5-422d-83aa-ff4e4aad1c01"/>
    <xsd:import namespace="631b386a-0614-4404-b11f-a1ba1d8218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4250d-76f5-422d-83aa-ff4e4aad1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45177b7-97a3-4b9f-b72b-2e0253890ea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1b386a-0614-4404-b11f-a1ba1d82180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5c43e38-2a1c-4577-a4bc-143fd8b534bd}" ma:internalName="TaxCatchAll" ma:showField="CatchAllData" ma:web="631b386a-0614-4404-b11f-a1ba1d8218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BAE866-C3A8-4D8E-BB51-6D6482648D68}">
  <ds:schemaRefs>
    <ds:schemaRef ds:uri="http://schemas.microsoft.com/office/2006/metadata/properties"/>
    <ds:schemaRef ds:uri="http://schemas.microsoft.com/office/infopath/2007/PartnerControls"/>
    <ds:schemaRef ds:uri="b5c4250d-76f5-422d-83aa-ff4e4aad1c01"/>
    <ds:schemaRef ds:uri="631b386a-0614-4404-b11f-a1ba1d821801"/>
  </ds:schemaRefs>
</ds:datastoreItem>
</file>

<file path=customXml/itemProps2.xml><?xml version="1.0" encoding="utf-8"?>
<ds:datastoreItem xmlns:ds="http://schemas.openxmlformats.org/officeDocument/2006/customXml" ds:itemID="{2FF168E7-6308-423B-BC03-C8492D421A66}">
  <ds:schemaRefs>
    <ds:schemaRef ds:uri="http://schemas.microsoft.com/sharepoint/v3/contenttype/forms"/>
  </ds:schemaRefs>
</ds:datastoreItem>
</file>

<file path=customXml/itemProps3.xml><?xml version="1.0" encoding="utf-8"?>
<ds:datastoreItem xmlns:ds="http://schemas.openxmlformats.org/officeDocument/2006/customXml" ds:itemID="{B531B50A-883E-40CA-918C-4AD0FD37B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c4250d-76f5-422d-83aa-ff4e4aad1c01"/>
    <ds:schemaRef ds:uri="631b386a-0614-4404-b11f-a1ba1d821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1196</TotalTime>
  <Words>1498</Words>
  <Application>Microsoft Office PowerPoint</Application>
  <PresentationFormat>Widescreen</PresentationFormat>
  <Paragraphs>221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Day</dc:creator>
  <cp:lastModifiedBy>Donna Brewer</cp:lastModifiedBy>
  <cp:revision>108</cp:revision>
  <dcterms:created xsi:type="dcterms:W3CDTF">2020-07-09T13:05:35Z</dcterms:created>
  <dcterms:modified xsi:type="dcterms:W3CDTF">2023-11-01T19:23:57Z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0x0101001B16B95F9EA4AD42A986A8889D6278CD</vt:lpwstr>
  </property>
  <property fmtid="{D5CDD505-2E9C-101B-9397-08002B2CF9AE}" pid="3" name="MediaServiceImageTags">
    <vt:lpwstr/>
  </property>
</Properties>
</file>